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3" r:id="rId2"/>
    <p:sldMasterId id="2147483661" r:id="rId3"/>
    <p:sldMasterId id="2147483659" r:id="rId4"/>
  </p:sldMasterIdLst>
  <p:notesMasterIdLst>
    <p:notesMasterId r:id="rId21"/>
  </p:notesMasterIdLst>
  <p:handoutMasterIdLst>
    <p:handoutMasterId r:id="rId22"/>
  </p:handoutMasterIdLst>
  <p:sldIdLst>
    <p:sldId id="312" r:id="rId5"/>
    <p:sldId id="627" r:id="rId6"/>
    <p:sldId id="406" r:id="rId7"/>
    <p:sldId id="420" r:id="rId8"/>
    <p:sldId id="398" r:id="rId9"/>
    <p:sldId id="377" r:id="rId10"/>
    <p:sldId id="376" r:id="rId11"/>
    <p:sldId id="366" r:id="rId12"/>
    <p:sldId id="689" r:id="rId13"/>
    <p:sldId id="641" r:id="rId14"/>
    <p:sldId id="635" r:id="rId15"/>
    <p:sldId id="501" r:id="rId16"/>
    <p:sldId id="690" r:id="rId17"/>
    <p:sldId id="691" r:id="rId18"/>
    <p:sldId id="692" r:id="rId19"/>
    <p:sldId id="693" r:id="rId20"/>
  </p:sldIdLst>
  <p:sldSz cx="9144000" cy="5143500" type="screen16x9"/>
  <p:notesSz cx="6811963" cy="99425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2">
          <p15:clr>
            <a:srgbClr val="A4A3A4"/>
          </p15:clr>
        </p15:guide>
        <p15:guide id="2" orient="horz" pos="765">
          <p15:clr>
            <a:srgbClr val="A4A3A4"/>
          </p15:clr>
        </p15:guide>
        <p15:guide id="3" orient="horz" pos="1411">
          <p15:clr>
            <a:srgbClr val="A4A3A4"/>
          </p15:clr>
        </p15:guide>
        <p15:guide id="4" orient="horz" pos="2479">
          <p15:clr>
            <a:srgbClr val="A4A3A4"/>
          </p15:clr>
        </p15:guide>
        <p15:guide id="5" orient="horz" pos="2823">
          <p15:clr>
            <a:srgbClr val="A4A3A4"/>
          </p15:clr>
        </p15:guide>
        <p15:guide id="6" pos="5564">
          <p15:clr>
            <a:srgbClr val="A4A3A4"/>
          </p15:clr>
        </p15:guide>
        <p15:guide id="7" pos="5156">
          <p15:clr>
            <a:srgbClr val="A4A3A4"/>
          </p15:clr>
        </p15:guide>
        <p15:guide id="8" pos="204">
          <p15:clr>
            <a:srgbClr val="A4A3A4"/>
          </p15:clr>
        </p15:guide>
        <p15:guide id="9" pos="4680">
          <p15:clr>
            <a:srgbClr val="A4A3A4"/>
          </p15:clr>
        </p15:guide>
        <p15:guide id="10" pos="3872">
          <p15:clr>
            <a:srgbClr val="A4A3A4"/>
          </p15:clr>
        </p15:guide>
        <p15:guide id="11" pos="4256">
          <p15:clr>
            <a:srgbClr val="A4A3A4"/>
          </p15:clr>
        </p15:guide>
        <p15:guide id="12" pos="4466">
          <p15:clr>
            <a:srgbClr val="A4A3A4"/>
          </p15:clr>
        </p15:guide>
        <p15:guide id="13" pos="44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lusmann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B53E"/>
    <a:srgbClr val="F3B21D"/>
    <a:srgbClr val="082249"/>
    <a:srgbClr val="0B3066"/>
    <a:srgbClr val="0F2247"/>
    <a:srgbClr val="003C80"/>
    <a:srgbClr val="0091D1"/>
    <a:srgbClr val="0092D2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50" autoAdjust="0"/>
    <p:restoredTop sz="94612" autoAdjust="0"/>
  </p:normalViewPr>
  <p:slideViewPr>
    <p:cSldViewPr snapToGrid="0" showGuides="1">
      <p:cViewPr>
        <p:scale>
          <a:sx n="65" d="100"/>
          <a:sy n="65" d="100"/>
        </p:scale>
        <p:origin x="-906" y="-48"/>
      </p:cViewPr>
      <p:guideLst>
        <p:guide orient="horz" pos="252"/>
        <p:guide orient="horz" pos="765"/>
        <p:guide orient="horz" pos="1411"/>
        <p:guide orient="horz" pos="2479"/>
        <p:guide orient="horz" pos="2823"/>
        <p:guide pos="5564"/>
        <p:guide pos="5156"/>
        <p:guide pos="204"/>
        <p:guide pos="4680"/>
        <p:guide pos="3872"/>
        <p:guide pos="4256"/>
        <p:guide pos="4466"/>
        <p:guide pos="44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7" d="100"/>
          <a:sy n="57" d="100"/>
        </p:scale>
        <p:origin x="-2741" y="-82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0" cy="497126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8537" y="0"/>
            <a:ext cx="2951850" cy="497126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2D1D49C7-A519-428F-AB1D-3AF4463D5B9A}" type="datetimeFigureOut">
              <a:rPr lang="en-US" smtClean="0"/>
              <a:pPr/>
              <a:t>5/5/2022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3661"/>
            <a:ext cx="2951850" cy="497126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8537" y="9443661"/>
            <a:ext cx="2951850" cy="497126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51B2EBBA-198F-463F-87CF-C24E0D1F02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59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0" cy="497126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8537" y="0"/>
            <a:ext cx="2951850" cy="497126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51B08E5-29E4-4B22-B619-0C7A9BA3320A}" type="datetimeFigureOut">
              <a:rPr lang="de-DE" smtClean="0"/>
              <a:pPr/>
              <a:t>05.05.2022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661"/>
            <a:ext cx="2951850" cy="497126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8537" y="9443661"/>
            <a:ext cx="2951850" cy="497126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6F64D92A-1ECF-4870-940E-2AB4D216B7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28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A77F38DE-0F87-4055-B2EB-E217063BAEE0}" type="slidenum">
              <a:rPr lang="de-DE" altLang="en-US" smtClean="0"/>
              <a:pPr defTabSz="912813"/>
              <a:t>3</a:t>
            </a:fld>
            <a:endParaRPr lang="de-DE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8" descr="HFG_TTG_PPT_Titel_01b.jpg">
            <a:extLst>
              <a:ext uri="{FF2B5EF4-FFF2-40B4-BE49-F238E27FC236}">
                <a16:creationId xmlns:a16="http://schemas.microsoft.com/office/drawing/2014/main" xmlns="" id="{6C32F128-F4FE-4AF4-93FA-24382169F3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310"/>
            <a:ext cx="9135879" cy="53998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39080" y="3540306"/>
            <a:ext cx="3586480" cy="648072"/>
          </a:xfrm>
        </p:spPr>
        <p:txBody>
          <a:bodyPr>
            <a:no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334000" y="4368842"/>
            <a:ext cx="3591560" cy="54006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lang="de-DE" altLang="en-US" sz="1400" b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Untertitelmaster durch Klicken bearbeiten</a:t>
            </a:r>
          </a:p>
        </p:txBody>
      </p:sp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228600" y="4848225"/>
            <a:ext cx="3352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rtl="0">
              <a:lnSpc>
                <a:spcPct val="100000"/>
              </a:lnSpc>
            </a:pP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proprietary and confidential – © by </a:t>
            </a:r>
            <a:r>
              <a:rPr lang="en-US" sz="800" b="0" i="0" u="none" strike="noStrike" kern="1200" baseline="30000" dirty="0" err="1">
                <a:solidFill>
                  <a:schemeClr val="bg1"/>
                </a:solidFill>
                <a:latin typeface="Arial "/>
                <a:ea typeface="+mn-ea"/>
                <a:cs typeface="Arial "/>
              </a:rPr>
              <a:t>Harburg-Freudenberger</a:t>
            </a: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 </a:t>
            </a:r>
            <a:r>
              <a:rPr lang="en-US" sz="800" b="0" i="0" u="none" strike="noStrike" kern="1200" baseline="30000" dirty="0" err="1">
                <a:solidFill>
                  <a:schemeClr val="bg1"/>
                </a:solidFill>
                <a:latin typeface="Arial "/>
                <a:ea typeface="+mn-ea"/>
                <a:cs typeface="Arial "/>
              </a:rPr>
              <a:t>Maschinenbau</a:t>
            </a: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 GmbH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2520" y="375920"/>
            <a:ext cx="1307253" cy="4613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43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13622"/>
            <a:ext cx="8208000" cy="405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7544" y="1137425"/>
            <a:ext cx="8219256" cy="331004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491880" y="48060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6201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732240" y="462016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9680DF0-1E24-47D8-899D-894514674DF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750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3491880" y="4806000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46201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732240" y="4620165"/>
            <a:ext cx="2133600" cy="273844"/>
          </a:xfrm>
          <a:prstGeom prst="rect">
            <a:avLst/>
          </a:prstGeom>
        </p:spPr>
        <p:txBody>
          <a:bodyPr/>
          <a:lstStyle/>
          <a:p>
            <a:fld id="{19680DF0-1E24-47D8-899D-894514674DF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xmlns="" id="{437C994D-35A3-4E66-82DD-10EB552F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8029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415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578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3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3491880" y="4806000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46201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732240" y="4620165"/>
            <a:ext cx="2133600" cy="273844"/>
          </a:xfrm>
          <a:prstGeom prst="rect">
            <a:avLst/>
          </a:prstGeom>
        </p:spPr>
        <p:txBody>
          <a:bodyPr/>
          <a:lstStyle/>
          <a:p>
            <a:fld id="{19680DF0-1E24-47D8-899D-894514674DF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4" y="1113589"/>
            <a:ext cx="3888432" cy="348103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8024" y="1113589"/>
            <a:ext cx="3888432" cy="348103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491880" y="4806000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6201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732240" y="4620165"/>
            <a:ext cx="2133600" cy="273844"/>
          </a:xfrm>
          <a:prstGeom prst="rect">
            <a:avLst/>
          </a:prstGeom>
        </p:spPr>
        <p:txBody>
          <a:bodyPr/>
          <a:lstStyle/>
          <a:p>
            <a:fld id="{19680DF0-1E24-47D8-899D-894514674DF6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13588"/>
            <a:ext cx="3898776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7544" y="1599643"/>
            <a:ext cx="3888432" cy="294097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88024" y="1113588"/>
            <a:ext cx="3898776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88024" y="1599643"/>
            <a:ext cx="3888432" cy="294097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3491880" y="4806000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46201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732240" y="4620165"/>
            <a:ext cx="2133600" cy="273844"/>
          </a:xfrm>
          <a:prstGeom prst="rect">
            <a:avLst/>
          </a:prstGeom>
        </p:spPr>
        <p:txBody>
          <a:bodyPr/>
          <a:lstStyle/>
          <a:p>
            <a:fld id="{19680DF0-1E24-47D8-899D-894514674DF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1052140"/>
            <a:ext cx="3008313" cy="8715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059583"/>
            <a:ext cx="5111750" cy="3535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923679"/>
            <a:ext cx="3008313" cy="26709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491880" y="4806000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6201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732240" y="4620165"/>
            <a:ext cx="2133600" cy="273844"/>
          </a:xfrm>
          <a:prstGeom prst="rect">
            <a:avLst/>
          </a:prstGeom>
        </p:spPr>
        <p:txBody>
          <a:bodyPr/>
          <a:lstStyle/>
          <a:p>
            <a:fld id="{19680DF0-1E24-47D8-899D-894514674DF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059582"/>
            <a:ext cx="5486400" cy="248609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3491880" y="4806000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4620165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732240" y="4620165"/>
            <a:ext cx="2133600" cy="273844"/>
          </a:xfrm>
          <a:prstGeom prst="rect">
            <a:avLst/>
          </a:prstGeom>
        </p:spPr>
        <p:txBody>
          <a:bodyPr/>
          <a:lstStyle/>
          <a:p>
            <a:fld id="{19680DF0-1E24-47D8-899D-894514674DF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732240" y="4620165"/>
            <a:ext cx="2133600" cy="273844"/>
          </a:xfrm>
          <a:prstGeom prst="rect">
            <a:avLst/>
          </a:prstGeom>
        </p:spPr>
        <p:txBody>
          <a:bodyPr/>
          <a:lstStyle/>
          <a:p>
            <a:fld id="{19680DF0-1E24-47D8-899D-894514674DF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2079278" y="4803775"/>
            <a:ext cx="4991472" cy="15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de-DE" sz="1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Harburg-Freudenberger </a:t>
            </a:r>
            <a:r>
              <a:rPr lang="de-DE" sz="1000" b="1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Belišće</a:t>
            </a:r>
            <a:r>
              <a:rPr lang="de-DE" sz="1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000" b="1" kern="1200" dirty="0" err="1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d.o.o</a:t>
            </a:r>
            <a:r>
              <a:rPr lang="de-DE" sz="10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.</a:t>
            </a:r>
            <a:endParaRPr lang="de-DE" sz="1000" dirty="0">
              <a:solidFill>
                <a:schemeClr val="bg1">
                  <a:lumMod val="75000"/>
                </a:schemeClr>
              </a:solidFill>
              <a:latin typeface="Arial Bold" pitchFamily="1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1959" y="2838450"/>
            <a:ext cx="2849099" cy="97057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2447" y="1280160"/>
            <a:ext cx="3857412" cy="1361440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228600" y="4848225"/>
            <a:ext cx="3352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rtl="0">
              <a:lnSpc>
                <a:spcPct val="100000"/>
              </a:lnSpc>
            </a:pPr>
            <a:r>
              <a:rPr lang="en-US" sz="800" b="0" i="0" u="none" strike="noStrike" kern="1200" baseline="30000" dirty="0">
                <a:solidFill>
                  <a:schemeClr val="tx1"/>
                </a:solidFill>
                <a:latin typeface="Arial "/>
                <a:ea typeface="+mn-ea"/>
                <a:cs typeface="Arial "/>
              </a:rPr>
              <a:t>proprietary and confidential – © by </a:t>
            </a:r>
            <a:r>
              <a:rPr lang="en-US" sz="800" b="0" i="0" u="none" strike="noStrike" kern="1200" baseline="30000" dirty="0" err="1">
                <a:solidFill>
                  <a:schemeClr val="tx1"/>
                </a:solidFill>
                <a:latin typeface="Arial "/>
                <a:ea typeface="+mn-ea"/>
                <a:cs typeface="Arial "/>
              </a:rPr>
              <a:t>Harburg-Freudenberger</a:t>
            </a:r>
            <a:r>
              <a:rPr lang="en-US" sz="800" b="0" i="0" u="none" strike="noStrike" kern="1200" baseline="30000" dirty="0">
                <a:solidFill>
                  <a:schemeClr val="tx1"/>
                </a:solidFill>
                <a:latin typeface="Arial "/>
                <a:ea typeface="+mn-ea"/>
                <a:cs typeface="Arial "/>
              </a:rPr>
              <a:t> </a:t>
            </a:r>
            <a:r>
              <a:rPr lang="en-US" sz="800" b="0" i="0" u="none" strike="noStrike" kern="1200" baseline="30000" dirty="0" err="1">
                <a:solidFill>
                  <a:schemeClr val="tx1"/>
                </a:solidFill>
                <a:latin typeface="Arial "/>
                <a:ea typeface="+mn-ea"/>
                <a:cs typeface="Arial "/>
              </a:rPr>
              <a:t>Maschinenbau</a:t>
            </a:r>
            <a:r>
              <a:rPr lang="en-US" sz="800" b="0" i="0" u="none" strike="noStrike" kern="1200" baseline="30000" dirty="0">
                <a:solidFill>
                  <a:schemeClr val="tx1"/>
                </a:solidFill>
                <a:latin typeface="Arial "/>
                <a:ea typeface="+mn-ea"/>
                <a:cs typeface="Arial "/>
              </a:rPr>
              <a:t> GmbH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8000" y="378000"/>
            <a:ext cx="439248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1761661"/>
            <a:ext cx="8219256" cy="26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42514" y="76201"/>
            <a:ext cx="931210" cy="3286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65" r:id="rId10"/>
    <p:sldLayoutId id="2147483666" r:id="rId11"/>
    <p:sldLayoutId id="2147483667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200" b="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b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F224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228600" y="4848225"/>
            <a:ext cx="3352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rtl="0">
              <a:lnSpc>
                <a:spcPct val="100000"/>
              </a:lnSpc>
            </a:pP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proprietary and confidential – © by </a:t>
            </a:r>
            <a:r>
              <a:rPr lang="en-US" sz="800" b="0" i="0" u="none" strike="noStrike" kern="1200" baseline="30000" dirty="0" err="1">
                <a:solidFill>
                  <a:schemeClr val="bg1"/>
                </a:solidFill>
                <a:latin typeface="Arial "/>
                <a:ea typeface="+mn-ea"/>
                <a:cs typeface="Arial "/>
              </a:rPr>
              <a:t>Harburg-Freudenberger</a:t>
            </a: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 </a:t>
            </a:r>
            <a:r>
              <a:rPr lang="en-US" sz="800" b="0" i="0" u="none" strike="noStrike" kern="1200" baseline="30000" dirty="0" err="1">
                <a:solidFill>
                  <a:schemeClr val="bg1"/>
                </a:solidFill>
                <a:latin typeface="Arial "/>
                <a:ea typeface="+mn-ea"/>
                <a:cs typeface="Arial "/>
              </a:rPr>
              <a:t>Maschinenbau</a:t>
            </a: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 GmbH</a:t>
            </a:r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2520" y="375920"/>
            <a:ext cx="1307253" cy="4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0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228600" y="4848225"/>
            <a:ext cx="3352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rtl="0">
              <a:lnSpc>
                <a:spcPct val="100000"/>
              </a:lnSpc>
            </a:pP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proprietary and confidential – © by </a:t>
            </a:r>
            <a:r>
              <a:rPr lang="en-US" sz="800" b="0" i="0" u="none" strike="noStrike" kern="1200" baseline="30000" dirty="0" err="1">
                <a:solidFill>
                  <a:schemeClr val="bg1"/>
                </a:solidFill>
                <a:latin typeface="Arial "/>
                <a:ea typeface="+mn-ea"/>
                <a:cs typeface="Arial "/>
              </a:rPr>
              <a:t>Harburg-Freudenberger</a:t>
            </a: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 </a:t>
            </a:r>
            <a:r>
              <a:rPr lang="en-US" sz="800" b="0" i="0" u="none" strike="noStrike" kern="1200" baseline="30000" dirty="0" err="1">
                <a:solidFill>
                  <a:schemeClr val="bg1"/>
                </a:solidFill>
                <a:latin typeface="Arial "/>
                <a:ea typeface="+mn-ea"/>
                <a:cs typeface="Arial "/>
              </a:rPr>
              <a:t>Maschinenbau</a:t>
            </a: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 GmbH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2520" y="375920"/>
            <a:ext cx="1307253" cy="4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8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92D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228600" y="4848225"/>
            <a:ext cx="3352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rtl="0">
              <a:lnSpc>
                <a:spcPct val="100000"/>
              </a:lnSpc>
            </a:pP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proprietary and confidential – © by </a:t>
            </a:r>
            <a:r>
              <a:rPr lang="en-US" sz="800" b="0" i="0" u="none" strike="noStrike" kern="1200" baseline="30000" dirty="0" err="1">
                <a:solidFill>
                  <a:schemeClr val="bg1"/>
                </a:solidFill>
                <a:latin typeface="Arial "/>
                <a:ea typeface="+mn-ea"/>
                <a:cs typeface="Arial "/>
              </a:rPr>
              <a:t>Harburg-Freudenberger</a:t>
            </a: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 </a:t>
            </a:r>
            <a:r>
              <a:rPr lang="en-US" sz="800" b="0" i="0" u="none" strike="noStrike" kern="1200" baseline="30000" dirty="0" err="1">
                <a:solidFill>
                  <a:schemeClr val="bg1"/>
                </a:solidFill>
                <a:latin typeface="Arial "/>
                <a:ea typeface="+mn-ea"/>
                <a:cs typeface="Arial "/>
              </a:rPr>
              <a:t>Maschinenbau</a:t>
            </a:r>
            <a:r>
              <a:rPr lang="en-US" sz="800" b="0" i="0" u="none" strike="noStrike" kern="1200" baseline="30000" dirty="0">
                <a:solidFill>
                  <a:schemeClr val="bg1"/>
                </a:solidFill>
                <a:latin typeface="Arial "/>
                <a:ea typeface="+mn-ea"/>
                <a:cs typeface="Arial "/>
              </a:rPr>
              <a:t> GmbH</a:t>
            </a:r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2520" y="375920"/>
            <a:ext cx="1307253" cy="4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2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F%20Belisce%202020%2010.06.2020.mp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037429" y="4264796"/>
            <a:ext cx="4972928" cy="648072"/>
          </a:xfrm>
        </p:spPr>
        <p:txBody>
          <a:bodyPr/>
          <a:lstStyle/>
          <a:p>
            <a:r>
              <a:rPr lang="hr-HR" dirty="0"/>
              <a:t>Harburg – </a:t>
            </a:r>
            <a:r>
              <a:rPr lang="hr-HR" dirty="0" err="1"/>
              <a:t>Freudenberger</a:t>
            </a:r>
            <a:r>
              <a:rPr lang="hr-HR" dirty="0"/>
              <a:t> Belišće</a:t>
            </a:r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AutoShape 4" descr="data:image/jpeg;base64,/9j/4AAQSkZJRgABAQAAAQABAAD/2wCEAAkGBxQSEhUUEhQUFBUVFBcVFxcVFhUUGBcXFBUXGBcUFRUYHCggGBolHRgUITEhJSksLi4uFx8zODMsNygtLiwBCgoKDg0OGxAQGiwkICQsLSwsLCwtNDQsLCwsLCwsLCwsLC8sLCwsLCwsLCwsLCwsLCwsLCwsLCwsLCwsLCwsLP/AABEIANgA6QMBIgACEQEDEQH/xAAcAAABBQEBAQAAAAAAAAAAAAAAAQQFBgcCAwj/xABGEAACAQIEAwQGBwUGBAcAAAABAgMAEQQFEiEGMUETIlFhBxQycYGRI0JSobHB0RYzVGLwFUNygpKTJFOy4Rc0Y6LD0vH/xAAbAQACAwEBAQAAAAAAAAAAAAAAAQIDBAUGB//EADQRAAIBAgQDBQUJAQEAAAAAAAABAgMRBBIhMQVBURNhcZGhFDJSwdEWIiNCU4Gx4fDxFf/aAAwDAQACEQMRAD8AotFq6NJauIfULgDSGiigApb0WotQAA0orkGlAoEzoj+udF65NdKpJAAJJ5AC9/cKBCLSmrDlHCEsp+lPq67e2Dc38Fq0YL0fRk+xNIPF+4P/AG72q2NKTMVbiFCk7ORm6Ak2F7nawF/up2mVTsdoZj7o3P4CtxyvhcQgBNEYHLSpbn5uTUquXP8A85v9KfpV8cK+bOVU49FP7kfP/h8+DJMT/D4j/ak/SvOXLJl9qGUc+cbi3zFfRC5aRylcfBf0obL3P963xVD+VS9kXUqXH3f3V6/Q+a12NJqrfs14WEwIcRvfxBQ/Aqdqo+P9HqBjtNGOmn6Rff3hf76qnhpLY6GH4zRqe9ozOaGqw5zwnLAe4e3XfeNWJFre0LbVAOtiQdiDuPDyqiUXHc6dKtCorwdzkiktSkUVEuEJopSKPxoAS9LRRQAClBpLUAUCFtRceH40gFd6vIfKmI4vQaUHyopDAe6kFKKSgDoiudNKaBQAbiikNW7hfhNneOSdbo1mEe+tx0LL0X386lGLk7IprV4Uo5pMi8l4clxC6wQkQNjI24v4KoNya0jhjhDs07ndJ5yuBrPkmm1hz5351ZMmyMJcuqAc1jAGlfha1/hU1YAbbVvpUEtWeUxvFp1Hljt/vMZ5blaQjYXJ5sbXNP6q/EnHeDwLaZ5e9pvpQayBtztyqn8VcdTu4iw7eqN2XaMZmQd0jUOYNmI2AHWtKVjiym5O7NXZwBcmwHWm7ZjELXkQXFxdhuLkX+41i3CfEjacOcRPNJLJK7lT2hUwL1K3K2Nj0tvapjCwy+ozYlzd55XEY3bQjyWQIDysovZbbsaZE0wZzCSRrGwJv0sOdjyr0jzWFhcSLa9r3tuRe3yql43LynqeGUjU+7kAg6UQXDb3sWO+/h4V1DhmfH4gCxjghjGi1l16ixe3s6tOw2v50AXxWBFxyNJWUSZhJpjmWaVDLipFVTK+0UZ027O9uYPLlcVzw56UVRZvWSWWOXQHPdJXlspF2IN70AaTj8pST+VujAC/uqo8T8JiVPpF7wvaaPn/AJ16/DoKs+W8SYec2SQA6Vaz9wlWvYgHmNqlioPPcEe+oSgpGqjiqlJpp7HztnfD0uH3I1xnlIlyp5bHqpHgaiBX0DnWQBwNCKyX78Ztpbxsp2BrJeJuF2iZ3hBMQPs76479GXmR51gq0HHVHq8BxONZZZvX/epWKBQPhQTWY7AlqBSj86Q0AKf68aKRaW1MA+NJS0lqQBegUCkNAzrxpBSUt6BC0n60VNcK5IcXOF5IlmkPgoPL3nenFNuyIVKkacXOWyJXgvIQ9sRMLoGtGg5yMLbn+UVsGTZXoGt7GRtzt7P8o91MuHsvUntAoCL3Yl8AvUDp1qyCunRpKKPE8Rx0q02v94fU5as8444vIMkGFbvRqDMR7QDEroQHm1W7i3HnD4SaUbFU2v4kgD7yK+ZcfjmRmDAHEF1c4hWuwuGugNvv51ecs98zxy9i7A6kxE/eWSz4hUhsbdobgKTe1uVMJ85Z1mQJqEpXeTvyIotpAYjbbbzr2w/DcrCUyaYiIjMNfN78gg6kjxp/luVxF8uWONnknZTIr+y41k91vCw60AccD45kxmG7RtS96JVvcKGLDQRblzPxr6GjggUx4NkJGntV3Nu43je//wC1k3DGVtJmWLmjhhSNJxGVbS2kqdwgGwNt/jWj4bHLJj3mX93DB2ZJvu5LPYDpZbb+dAEnBi4pZpSYyHwmwYnmGUNtbmDYc/CvBMThxG2M0uq4gKrj4lLsL28rioXAZgEwuMxTXVZXYr9rSD2Y38yCab46wwWDwv8AeNIt18hd2J8gCKBkd6QXgwEMKau1KM7pC9u8GBuLjew2rJjjiMJMmsp2kwlWLQpDKWN2LsNW1rAA71o/pmxuHLBGY9qsSmFQCRY31F/KwWw8qqmFZ5ny1cT2c8bKwCxjVIUGo6ZBfe3Me6hiEzDFtFMzx9kn/BqUsWkA0ksGv9R7j3CtY4B4x7fTh5BIWCJaRwq6iVJsbddib1i8OVsExU2DlI0zDDsgsGaKclRct/MLH3U/wuNMc5DA4doo4tQaR7iRCNxZiCCGG2+3hQM+lxURnuVCQa0A1jn4MOqnxrrhbNhisNHMPrDf3jnzqXIpNXViUKjhK6Pn7i3IREe1iFomNiP+W32fd4VWzW98VZSti2m8bjTKB1F9j76xPO8tOHmaM+zzVvtI24P9eFc2vSyu57XhmNVeFnuMAKNPSigVnOqJReiltTAAtGs0Cutfl91AjigiilFIYlBFLekJoAUCtc4PyEwQJH/e4i0kh6rH0U36W/Os94Myz1nFxoRdQS7nwVRff7q23IR2jySnqdK+Gldhb+utasNC+pwONYlxXZrxfy+pNQRhQABYAV60gFLXRPItmf8AppzPssAUtcytp36WF7299qyaHhuaDCs5SOQTYZTfe8CvIFugt3nN+luVar6WMt9aWKHXpbS7jf6y6LavKxPyqP8A7PjZMOkrqhbDIsALadUsZLFDtax2pjSKzhcGGOMWFXxPZwQoGluWQst2Nn3FtvhRiXjTMcsBkVIBhgsehrhXIIAuNr6utcZjxvPh8eO0h7MCNY5ojYBgDYuCOYtexqn4/CdpPqwmswiYiIklmjUnYaB3gB5+JpAWLC8ZxYATKiTPiBimd+006JGBKvYjccr8qn8w4skGDM8GhRNCpcWBsS8iGx8QAoqlZzwtO87NqTvWLPIyRaid37ly17+VzUvj4uxwXq8SNMCCmpdbFQz6rglABb+vJhqRmK4ylmw6YMNaJmUE2Gqxa5v48711nfGeITExewwwTlUbrINGnv72a4/Ko7Lsu7I6p8NNJ/LolXTvfUCqkHka85vVjIxlhxMK8yNd9+oBZQfHn+VIRZ8+zqDH4SKfFh4ZGmZI+zAYabIDqBIuux67U6/sGF8c0uFlRY4MOWPYtokSVY7g2tax6m55kVWszlweIghihmeJYVYDtkuGLG+piPAbXtUlLFHgYXSDXK2Kh0dpESSxB1vZdNwLWHuBoAMPgXiwcJljJlxeLEmtN5bRtc7cjzJsKdS4EY7tubM+KjjjxDABv3XeR06WN/lXt6POIl+jXEG/qiu0avsS7W06WO99mv0AHKrFFlv7qaDn9LiZkubWN7BrfW5i/PemMmfQ3mzSQywOO9BMy6ujA8iN+VaPWWeinDdliZ1Had5Q7CTmGJGw8AOQFanSEzzmiDCzC4PSst46yG8bhV1PCdS87tExuV28PzrVjUDxJCBpktcA6XFuatzH3ffVdWKlE24DESpVFY+d70Cn/EGXer4iSLojbe47r79iKYC1cpqzse9hJSipLmBFAG3nRSg2qJM4o+dKKX50Bclf2Zxn8NP/ALbfpXJ4dxf8NP8A7bfpX0lppNNb/ZI9Tyf2iq/AvU+bv2dxX8NP/tt+lH7OYv8Ah5v9t/0r6R00aaPY49Q+0NX4EZBwBlUmHjxE0qPGxAiUMpU72Nxf4itTynD6IkX+UX99t6juJt+yT7T/AIWqeUVdTgouy5HNxuJlX/El+b5aC0UtFXHPM4zrGxSY6YSFVMCLuW2FyGBccwLra4251T+IuFJcYGeB1Z2YMqxShou8bF1FwUIBv56RVu9KvBceIX1pX7F0GmRtGsFDtcgbm3x51j8OSrGqYhJEkjTEIjhR7FzcNv8AVO+/S1BImeIo9KdnjmDyIUVGG0z6drWb2E8zcnwqx4DBEQMd4SqlhhsOB2j2GrQzHYG1j8a64/wsMeYYHGSWMbINXmYwCt/EbH51xwxxVHg8ZJFiU/eSallFiF7W9mvf2TY70hlawfHsABjmwRj/APVRtcoN7EkSAA9flUzgWhlYGDMo7agbSaoyB7gCCfjUZx6cPNiZfWcM8F3OjEQBWR1vZXksNyf8XyqDwnBizWMGMgku1rSAxNv0s+1MV2b/AB59g1iUNiICQgUnUDcgWJ+dZpNmUUbv2uNwrozHYq0htcnlYb286h//AAmx5PsRkHrrQjfnt18qicXwGYtQnxOGi02vbVK1/DSg2J3/AAoC7HXEGe5ZJ3IsK507PNHojvb6yrc35bXI5GrbhGSTDxSwpYBRoR00NpGxJG5I63U9OVUvhjDYFMRHftMY+oC2gRxi+2oq12bx2rQfS7mMQGGiiNsRrUposNALLsfu299IEVXG4LD459nVGhJVrKp3JBV2IsWS9wSLEeBrvh7imeExZesRciU3ZGu8qX1BV1gDRYePIHwqSXBxf2i8uHIDNFGAqi+mWVgha42Gxv7wat3FeNwmXxr2qM0rxm+jSpYAd4kt03+6mBIcNW9eka63ljJIU3s2oEpe3Sx+VXWs89H+K9ZdXjiEUEdyoBuCWH3tvua0S1AmJTbMINcbKeop1SGgIuzuYV6QsETJFKqnvR6GsCbNESLm3WxXnVRMDj6rcvsnlX0LkfdknQ9JNX+of9qmwlY3hlN3uejhxuVCKp5L27z5faFvst/pNAib7Lf6TX1BoFGil7H3kvtE/wBP1/o+Xuyb7LfI0di3gf8AS36V9RBBSdmKPY+8PtE/0/X+j0oooraeZEtS2oooAr+ef+Yw/wDi/Op8VBZ6LT4dv5rXqdFQW7L6vuQ8PmLRReiplB5zRB1KsAQRYg8iD0rE+KvR82CgxhR9WGkTWq6bGNw9wNyb8+flW4VD8W5acRhJolF2dCAL236b9KAKVNlCZrk8XZbtGt4y/eOpVI0kg7X5c+VUrLsqjaAhx68mkqifu54nRfpEBJ1bE8r1fPRhiY4g+HaQiXUbxMCNOnY6drfeelZ9nPBmP9ZxD4eN2HbSaezcCwLdVLA7jfl1pch7Edho1XUseZGKxP0GLRwAN+5d20tb8RT+LI8QZ48R6nBiRECB6vIiq5vcMdA2tuOVQ2Y4LHyBI8UjIqE2aSInxuGZASeV96d8H4eYRyd06VYEsXZGS2w5svdPx60DRoCekDHp3DlEykWAAfu2A6ER7+776oOeZNicVL2wwDoWbUyu+odSVJNtjfwq75TFMdTJFK5LJZwztFo0EOo732vLpUbxNnBSNF7PEBmZ7HfvBQbi4a/VflTAg48qxWlmaTC4KNAd41DOoC29uPcnao6fNcLho/oD6xipAT6y5J0C++iNr6WO5vcbU2wwnNwwna4LBd2UrbYEC+9SXDPBGIdlebCyLGXBJNgNCm5PPYbEb0gJH0c5ewmw2kntJJO1fmbIp2DfaJ33rQeKsmbFYlDGiFkOnW66wotvcchfY+dq79GqxydvJ2ahlk0q+m1ktYKp6DY/OrZkxDdo49lpDp8wOvzJoQM9soy9cPEsagAKLbCwJ6m1PaBS0yAlFKaSgZXsG1sbKPEA/IVPgVX8Gf8AjpfIC/xBqxVCHPxNGI3XghLUpopamZxKS1LS2oEFFFFABSUUUDILitbLG4+q4++puM3FMs9w+uBwOdrj4VzkWKEkK+Q0n4bVDaRe/vUU+j/kkaKKWpmcKSlooAoOa5SkGZRy9MQemxWQWuQet6teMwpU9rGRqA7w6OB0J6G3Xeo7jvANLhiye3Ee0W3Pu77edNOD+NI8dhhJGrF1sskexYEgd4b7ikSuWPCyiWNX6MAfn0rKvStEZsVBgIrxCYAuwW4YFjZW8QLdD1rScLMsDOjnSC2pCfZOvcqD43vtWceljKp2xuHxQBbDxBCxU2Is5JAI8bgfGmBM5WZspjiw00izq+sRlR2ZS1rLbfUBc+HuqZOBLzQrOFmRoid1tZwQdQIPUNa38tV7B+kVcQ6w4bCSSsi37+m402UkWJ5G2/nU3NmMs82G7JHjdSTMjC2lP5jysSBb3UDLPhcDHHsihdrbUxzyZtPYxgdpKrKt9gBY3ZvCpeoDIO/NNMWUh20xi9yETnt03J+6gQyyzLlwGAZTs7agSOsjkqpt8RVkyyDREi+Cjy57/nTHPYg7QJfftQ9vJBe58r2qYFITFoopaYhKQ0teWKkCqzE2sCb0DWuhCZKdeInfzUfIEGp+obheI9kWPN3LfP8Ao1NVGGxdiH+I0uWnkAoBooqRQFFFLQAlFJRQAUtJRQMRhcVA5QOxnkhPJjrX487VYKhOIoCNEy84zv8A4TzqMupdQd24Pn/PImqWm2AxIkQOORFOakimSadmFFFFAjlhfnWJZwi5NmGsBkD6TCVB0upZg0LAbbA7HzNbeapfpXysTZfKbXaMB1NtwVIP5CgaZIw59DPiHwjAErCkrAno99vlUbn+AlEE2GijaaJ0DISQQveu0fO5G1x76onAsEmKmixmsK6FMKALEsiL3nNupsBzrbgKBlA4MyqGOczRoYz2KRutraGUAFWH+VSDyNWPEs8eKLiNnV41W622Kk7bnzPyFSs7pGC7WHK5tz3sL/E17UBcrEWfPiJZYox2KxDvu9iwJHIJ+dTGUZakMaKp1FQe8eZ1bk/hXpiMsjcklRqYWLDY2/OobNJZo5dCE3kjEUK3FgRq1yHw0qB8SKAJDAv2s7yfVjHZp5k2Zz/0fI1L0xyfACCJYwb25k8yx5k0+pITCiiimIKguKZzpWNebt08Pd8am3aw3qAyxe3neY+yndT4df68ajN8i+gknney/nkTeEh0IFHQWr2pBS1JaFLd9QooooEFFFFACUUUUDCiiloADXLrcEHkdq6ooEV3Dv6rKY2/dyG6nwPUVYAabZjgVlQqefQ+B8RUVl2PaFuwn5/VboR0qHuvuNLXaxzL3lv395YBRSA0tTMwGmOcwB4JVPIxsPuNPjUZmOPKsUWJpDpudJAAvcW367GgDBPRUywYptcmiSMaI0bVodtZDX8CdrG3U1vMmMn+rAT560H5+/5Vic3C+LwuMSYxiz4h2jU7nvFmCWHXfnvyrVsix+MSMjEQO7lmIbUgFjyHSkSJbH4Jp0AZjHsbqN+9tbfyr0yyOVQFlKMALBluCbcrj3VFLiMV3i0bnULKoKAJ4m97k714tmz4RGeSKcx2UbkOQxIHMnYEkCmBPSNKXAGkJ1NzqPkB0+dR+WS9viZJLd2IdkpI5se8xHl7NMfW8Q03anDSaVX6Ma13uN9QvYXsvj1pMixkmHjAmw7jU41OGUjU5Cgnf/CKALYKWkFLQRCkNLeonOc07PuJ3pW2UDpfrSbsThBzdkNs+xhdhBF7Te0R0HnUrl+EEUaoOg+Z6mmeSZX2QLOdUjcz4eV6lqjFX1ZZVmkskdl6sAKKKKmUBRRRQAUXoooASiikoGKKWkooELRRRQAGmeY5eky2Yb9COYp7SUEoycXdFew2Okw5CYjdfqvz+BqdikDC4II8q5xWHWRSrAEedQk+Alw++HJZeqHf5VDWPgX/AHKvdL0f0LAarOItiMWjAFBh2YM5a2o7EKB1F/xp/hM8Q7S/Rt4NcfImlfJcPIxfQCWNyQTufE2qSaZVKEoPVDPD5lHN2omVA2HkZgCRyC917+4morXLmGXsTZZO0Jj3C6gp2vvtcFhU7+y+F3+iXve1z39/jXpDw9Ao0qgVfAEgUESEzXTFhIfWYzII7a9Dju32vsd65xkavhUjwYDQSH6SzjWq8+7qPO4HQ1Ovw5h2uGjDX5g3I+RrlOGMKOUSj3bUBciGwxTLgksZkKblBIAbA8yQd9ulePDOQSEmRmMeHcq6wA3NwQRqPvF+dTp4awx/ulPwqVjQKoA2AFh7hQFzugmmONzWKMbsL+A3N/hUUk+IxJsB2UZ623I+NJySLI0ZNXei7x3mecWPZwjXIdtuS+ZpcoynQe0k70p5nw91OcuyxIR3RueZPM0+pJN6scqiissNub6gBS0UVMoCiiigAooooAKKKKAEpKWigYUUUUALS1zS0CFopKKACkNKaKAGeNy9JRZx8RsfnUUmSyxG8Mnwff8ArrVgNJUXFMthWnFWW3Qh/WsSntRK48VPT414txIB7UTj4r+tT1c9mPAfKiz5MkqkPzR8iD/amPqr/IfrQvE6HlG5+X61Ndgv2R8hXQiHgPlStLqSz0fgfmRC5nM4ukBt5kfka85sDiZRZ3RV8Fvep0C1LTy9WRVbL7sUiKy/Io4jfdj4tY1KiiimklsVznKbvJ3CiiimQFopKWgAooooAKKKKACiiloA5pK4nmVFLMQABck8gPGq8eOsB/Ept/i/Sk5Jbstp0alT3It+CLJRVaHHeA/iU+TfpU3hMwjljEsbBkIuG6WHM0lKL2Y50KkPei14odUtV0cbYG9vWY+duZ6edqU8aYEEg4mO4NjuenPpRnj1Jey1vgfkWGioD9s8F/ExePP8qWPjLBNYDERm/Lf/ALUZ49RezVvgfkT1BNQH7ZYG1/WYrebW8OXzFSWAzOKcXikVx/Kb01JPZkZUakVeUWv2HtJUdjM9w8TaJJkRh0Jsdxf8K4biDDA2M8YJ8WHWjMgVGo9cr8iUpajEz7DnlNGentDpz/Ol/tzD2v20dtjfUOvKlmXUOxqfC/IkqK4ikDAMpuDyIpjJnmHVirTRhgbEFgCCBe1qd0RjCUnZIkaKjhneHPKaP/UKXC5zBIxVJo2YcwrAke8dKMy6jdKa/K/IkKKjmzzD9Zoxz+sOhsa6lziBApaaNQ5spLAaj4DxNGZB2U+j8h/RTM5pDpLdqmkEAnULC/K5rwmz/DILtPEova5dQL+HPnsaMyBUpvZMk6KYwZtA9tEsbauVmBv7rc69MbmMUIBlkSMHYF2C3Plei6F2cr2s7jqiowcQ4Ugn1iGw3J7RLAeN70i8RYUmwxMBNwLCROZ5daMyH2VT4X5EpRTfFYyONdUjqg8WIUfM00wvEGGkICTRkk2A1rcnmAN9/wDtRmQlTk1dJkpRTaPHRs5QSIXHNQwLD4XvTi9Mi01uNM0wQnheIkqHUqSOYv4VjXGfBkWAhDGZnd2sq6QBYe0efurap8SiW1sq35aiBf3XrEPSNnoxOKZUOqOG6Lb7X1iPjcfCs2Jy5bvc7fBO2dXLF2juyqLbz/rl+VXPhnikQYDEQFhq03iub3Z+aW6AWv8A5qa5Pw8k2XTzghpkYEAHUwjW1wVG4Ld4fKq1G/mLAWPu6isavTs+p6OoqeKTg/yy9VqcKBtf2b7gbm/xqx8JcNRY5mjMpikVQwFgdQvYkb9Db507yfh0SYGfESFUYkdhdgoIT2rHz3Ft/ZqDyLNDh545l20sCxN91NgwI91/uoUcrTlsxVKrqwmqLtKOn7/7QkuNOEv7PMel+07TUTdbWK2/WvHhrI8PiFdpsSsBVioBtuNJN96sHpazOOb1YxyKw0uSFIaxOmwNuR51C8J8MxY7XrxKxMpACkKS2q52uRfkPvqcortLRVzPSrzeDU6smnzdtd+lh7iOEcGFJGYRkhdthzFtiL7j9ar+QZg+HxEbxs1g4LaSSGF7Nce6uc8yeTCTGOVLEX0m2zqPrKevu6Xqw+jnCYaTEA4iQBk70aNpCkjqSTv7qW8kkrMnKWTDynKTmmui+RYOPuDw3aY3tLWQMUI2Nl5X6Dn86zvK8CssyRvIIlZiC5Gw2NrE9NrfGtp47nRsBMFZTdDazDwPKsbyXLDiXSIEDUSNRNwNuZFxfl0qdeKU1Yy8LrTlhpZ3a2i02Vi0R8CQE2GPiJ6cr36W73hf51AcXcMSYObswXlBRX1BGt3iw0mwtfu/fVqwnoucOjLOh0OrezfZSDbZue1at2AIsRf371ONDMtrGWrxR0Jpxn2i5q1rehDcCg+oYe+q/Z76gQb3N9jWSZnlhxOayw6iuqQm/Pkl9vHlat4AqPxmXwrqk7NA+k2fSNXLxq+dLNFLoc3CY/sas5pay27tTB8Hgy8yw6v7wIWNwB3rD8/mKsfDWT6MxlgDclkQMOgdNiB15+f5VC5Yg9cTUGF8SLXveyyc/wAK3SLAxau0CJqP1wov86zUaeZ+DOvxLGOisvxR9epgnGHD8uBm0OxdWGpX3Fxfce8bfOvbM3jfCYKOFy0t2DIOYLsBv4G+kDy3rTPSvgkfAs5HfjKlD72AI91jVE9E2AjlxbGQAmJA635ar23HXnSnTy1Mq5l2Hxna4Tt5bw6c9P7LPhuCpIcumjaRSz2k3BIUhRdfurPcnwXbTJEzhAxPeJG3Pffz8vxrfs4/cSf4D+FYPkGTnFz9irBCVYgkXvp8d9jUq8FFxSM/DcTKpTqTm7c7220O8+y0YOVUSZZABq1Id1JJ7u3I/rVrzbK5cXlcU0knegV2JYbsDsL28rCqbhcCoxKRS6lGvQ1tiOmwO1r9fCtj4jw8cOWyoo+jWE9envpUo3zdOhPGVnTlRS1lfe37fMxvhjIWxs3ZBxH3C5ZrnkRcW+NSOacFYiCdFRWmQlT2kY2vfe9uRFRXDGRvjZeyRgh0Elm3Fhba19+dbBwhhUy6AYebERly5K963tHYKCfwqNGmpLVfuX8Qxc8PL7kru3u29bmY8fZtLJi3RidMPcC8ht1/D5VO8N8MYPE4VDHiCmJYAnvkEPY7BLjYeIqw8V8O4HGz6e3SPE8tKspZuexUn3nbzqh8R8CYjCL2htIgO7JsQPPrUpQlGTbV0VUa9KtShSjN05eG/wBbll9HmR4mDGM0yMB3hqJvfc2N+t7CtUrIvRtxZOcRHhpWLo4IW+5XSrNz8NrVrtaMO45dDi8XVRV/xEtuRTfSBwnLj+y7KRE0Xvq1b3HSw91UweinFdZcP8DJ/wDWiipSoQm7sWH4piKMFCDVl3Fo4E4Llwfb9s0ZEyKo7MsbW1XvqA+1VZm9FWK1HTJBp1HTcvfTfa402va1FFJ0INW6DjxXEQnKonrK19OhZ+JeB5JcHh8Ph2jUw89ZYA39oiwPW/TrVUb0VYzpJh9zv35Lf9G/SiiiVCEnqFHiuIpRyxa3vt1OG9FONHJ8Of8APIP/AI698u9GWMSaN2aDSsqObO97K4Jt9Hz2paKj7NAtfG8U1Z28jSuIuHosZD2co3G6sOata1x86y9vRbjQ3dfDkX9rW4NvHToNj8aSirJ0Yz3M+F4jXw8XGD06MQejHH2trhPvlkPl9jal/wDDfHryMII6rJJ+Sc6KKr9mgaf/AGsT3eRofAWTzYXDlJyC5kZhZmfY2sLsAelWeiir4xypJHLq1HUm5y3YVAcaZTJisOY4W0te9yxXl0uAaKKGrqwqdR05qS3RQIvR3jDs5i5/Vka9r+1y9rnWmcP4AwYeKIkkomkkm5O/Mmiiq4Uow1RpxOOq4iKU7aFW9JPDWKxph9XYaVDa1ZyqkkrYkWN7WPMVVsk9HmPhnikvGoWRS2mRrlQwJGw367GlopSoRk8zLaXE61Kj2UbW8DQONssnxEATDkBtQvdiot4HxHlVFyrgDGxSBwyoQL3V778re6lopypRm7srocQq0abpxtbwJPjDgieaUS4fQGKLqu2nvrsSCBttXjm3CuYSYOCFWGpdYkXtCFKsRpB+1YXG9FFLsY6vqTjxKslFaPLtdFfg9HmZI100KfFZdJ8xsOVOcLwDmBnjeXS2l0JZpdRspva9r0UVH2aHeXS41iHyj5D/AD3gDFSYuSaJlUM5cNqIYbi1rdefyppnWOzcq2HZWZQApZI2Ykcr6wOdFFEqKV7NhR4jOVlOMXl2utiW9HHBLwyDETjSy30ICbi62u3wJFq0uiiracFCNkYcXiZ4io5zP//Z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AutoShape 6" descr="data:image/jpeg;base64,/9j/4AAQSkZJRgABAQAAAQABAAD/2wCEAAkGBxQSEhUUEhQUFBUVFBcVFxcVFhUUGBcXFBUXGBcUFRUYHCggGBolHRgUITEhJSksLi4uFx8zODMsNygtLiwBCgoKDg0OGxAQGiwkICQsLSwsLCwtNDQsLCwsLCwsLCwsLC8sLCwsLCwsLCwsLCwsLCwsLCwsLCwsLCwsLCwsLP/AABEIANgA6QMBIgACEQEDEQH/xAAcAAABBQEBAQAAAAAAAAAAAAAAAQQFBgcCAwj/xABGEAACAQIEAwQGBwUGBAcAAAABAgMAEQQFEiEGMUETIlFhBxQycYGRI0JSobHB0RYzVGLwFUNygpKTJFOy4Rc0Y6LD0vH/xAAbAQACAwEBAQAAAAAAAAAAAAAAAQIDBAUGB//EADQRAAIBAgQDBQUJAQEAAAAAAAABAgMRBBIhMQVBURNhcZGhFDJSwdEWIiNCU4Gx4fDxFf/aAAwDAQACEQMRAD8AotFq6NJauIfULgDSGiigApb0WotQAA0orkGlAoEzoj+udF65NdKpJAAJJ5AC9/cKBCLSmrDlHCEsp+lPq67e2Dc38Fq0YL0fRk+xNIPF+4P/AG72q2NKTMVbiFCk7ORm6Ak2F7nawF/up2mVTsdoZj7o3P4CtxyvhcQgBNEYHLSpbn5uTUquXP8A85v9KfpV8cK+bOVU49FP7kfP/h8+DJMT/D4j/ak/SvOXLJl9qGUc+cbi3zFfRC5aRylcfBf0obL3P963xVD+VS9kXUqXH3f3V6/Q+a12NJqrfs14WEwIcRvfxBQ/Aqdqo+P9HqBjtNGOmn6Rff3hf76qnhpLY6GH4zRqe9ozOaGqw5zwnLAe4e3XfeNWJFre0LbVAOtiQdiDuPDyqiUXHc6dKtCorwdzkiktSkUVEuEJopSKPxoAS9LRRQAClBpLUAUCFtRceH40gFd6vIfKmI4vQaUHyopDAe6kFKKSgDoiudNKaBQAbiikNW7hfhNneOSdbo1mEe+tx0LL0X386lGLk7IprV4Uo5pMi8l4clxC6wQkQNjI24v4KoNya0jhjhDs07ndJ5yuBrPkmm1hz5351ZMmyMJcuqAc1jAGlfha1/hU1YAbbVvpUEtWeUxvFp1Hljt/vMZ5blaQjYXJ5sbXNP6q/EnHeDwLaZ5e9pvpQayBtztyqn8VcdTu4iw7eqN2XaMZmQd0jUOYNmI2AHWtKVjiym5O7NXZwBcmwHWm7ZjELXkQXFxdhuLkX+41i3CfEjacOcRPNJLJK7lT2hUwL1K3K2Nj0tvapjCwy+ozYlzd55XEY3bQjyWQIDysovZbbsaZE0wZzCSRrGwJv0sOdjyr0jzWFhcSLa9r3tuRe3yql43LynqeGUjU+7kAg6UQXDb3sWO+/h4V1DhmfH4gCxjghjGi1l16ixe3s6tOw2v50AXxWBFxyNJWUSZhJpjmWaVDLipFVTK+0UZ027O9uYPLlcVzw56UVRZvWSWWOXQHPdJXlspF2IN70AaTj8pST+VujAC/uqo8T8JiVPpF7wvaaPn/AJ16/DoKs+W8SYec2SQA6Vaz9wlWvYgHmNqlioPPcEe+oSgpGqjiqlJpp7HztnfD0uH3I1xnlIlyp5bHqpHgaiBX0DnWQBwNCKyX78Ztpbxsp2BrJeJuF2iZ3hBMQPs76479GXmR51gq0HHVHq8BxONZZZvX/epWKBQPhQTWY7AlqBSj86Q0AKf68aKRaW1MA+NJS0lqQBegUCkNAzrxpBSUt6BC0n60VNcK5IcXOF5IlmkPgoPL3nenFNuyIVKkacXOWyJXgvIQ9sRMLoGtGg5yMLbn+UVsGTZXoGt7GRtzt7P8o91MuHsvUntAoCL3Yl8AvUDp1qyCunRpKKPE8Rx0q02v94fU5as8444vIMkGFbvRqDMR7QDEroQHm1W7i3HnD4SaUbFU2v4kgD7yK+ZcfjmRmDAHEF1c4hWuwuGugNvv51ecs98zxy9i7A6kxE/eWSz4hUhsbdobgKTe1uVMJ85Z1mQJqEpXeTvyIotpAYjbbbzr2w/DcrCUyaYiIjMNfN78gg6kjxp/luVxF8uWONnknZTIr+y41k91vCw60AccD45kxmG7RtS96JVvcKGLDQRblzPxr6GjggUx4NkJGntV3Nu43je//wC1k3DGVtJmWLmjhhSNJxGVbS2kqdwgGwNt/jWj4bHLJj3mX93DB2ZJvu5LPYDpZbb+dAEnBi4pZpSYyHwmwYnmGUNtbmDYc/CvBMThxG2M0uq4gKrj4lLsL28rioXAZgEwuMxTXVZXYr9rSD2Y38yCab46wwWDwv8AeNIt18hd2J8gCKBkd6QXgwEMKau1KM7pC9u8GBuLjew2rJjjiMJMmsp2kwlWLQpDKWN2LsNW1rAA71o/pmxuHLBGY9qsSmFQCRY31F/KwWw8qqmFZ5ny1cT2c8bKwCxjVIUGo6ZBfe3Me6hiEzDFtFMzx9kn/BqUsWkA0ksGv9R7j3CtY4B4x7fTh5BIWCJaRwq6iVJsbddib1i8OVsExU2DlI0zDDsgsGaKclRct/MLH3U/wuNMc5DA4doo4tQaR7iRCNxZiCCGG2+3hQM+lxURnuVCQa0A1jn4MOqnxrrhbNhisNHMPrDf3jnzqXIpNXViUKjhK6Pn7i3IREe1iFomNiP+W32fd4VWzW98VZSti2m8bjTKB1F9j76xPO8tOHmaM+zzVvtI24P9eFc2vSyu57XhmNVeFnuMAKNPSigVnOqJReiltTAAtGs0Cutfl91AjigiilFIYlBFLekJoAUCtc4PyEwQJH/e4i0kh6rH0U36W/Os94Myz1nFxoRdQS7nwVRff7q23IR2jySnqdK+Gldhb+utasNC+pwONYlxXZrxfy+pNQRhQABYAV60gFLXRPItmf8AppzPssAUtcytp36WF7299qyaHhuaDCs5SOQTYZTfe8CvIFugt3nN+luVar6WMt9aWKHXpbS7jf6y6LavKxPyqP8A7PjZMOkrqhbDIsALadUsZLFDtax2pjSKzhcGGOMWFXxPZwQoGluWQst2Nn3FtvhRiXjTMcsBkVIBhgsehrhXIIAuNr6utcZjxvPh8eO0h7MCNY5ojYBgDYuCOYtexqn4/CdpPqwmswiYiIklmjUnYaB3gB5+JpAWLC8ZxYATKiTPiBimd+006JGBKvYjccr8qn8w4skGDM8GhRNCpcWBsS8iGx8QAoqlZzwtO87NqTvWLPIyRaid37ly17+VzUvj4uxwXq8SNMCCmpdbFQz6rglABb+vJhqRmK4ylmw6YMNaJmUE2Gqxa5v48711nfGeITExewwwTlUbrINGnv72a4/Ko7Lsu7I6p8NNJ/LolXTvfUCqkHka85vVjIxlhxMK8yNd9+oBZQfHn+VIRZ8+zqDH4SKfFh4ZGmZI+zAYabIDqBIuux67U6/sGF8c0uFlRY4MOWPYtokSVY7g2tax6m55kVWszlweIghihmeJYVYDtkuGLG+piPAbXtUlLFHgYXSDXK2Kh0dpESSxB1vZdNwLWHuBoAMPgXiwcJljJlxeLEmtN5bRtc7cjzJsKdS4EY7tubM+KjjjxDABv3XeR06WN/lXt6POIl+jXEG/qiu0avsS7W06WO99mv0AHKrFFlv7qaDn9LiZkubWN7BrfW5i/PemMmfQ3mzSQywOO9BMy6ujA8iN+VaPWWeinDdliZ1Had5Q7CTmGJGw8AOQFanSEzzmiDCzC4PSst46yG8bhV1PCdS87tExuV28PzrVjUDxJCBpktcA6XFuatzH3ffVdWKlE24DESpVFY+d70Cn/EGXer4iSLojbe47r79iKYC1cpqzse9hJSipLmBFAG3nRSg2qJM4o+dKKX50Bclf2Zxn8NP/ALbfpXJ4dxf8NP8A7bfpX0lppNNb/ZI9Tyf2iq/AvU+bv2dxX8NP/tt+lH7OYv8Ah5v9t/0r6R00aaPY49Q+0NX4EZBwBlUmHjxE0qPGxAiUMpU72Nxf4itTynD6IkX+UX99t6juJt+yT7T/AIWqeUVdTgouy5HNxuJlX/El+b5aC0UtFXHPM4zrGxSY6YSFVMCLuW2FyGBccwLra4251T+IuFJcYGeB1Z2YMqxShou8bF1FwUIBv56RVu9KvBceIX1pX7F0GmRtGsFDtcgbm3x51j8OSrGqYhJEkjTEIjhR7FzcNv8AVO+/S1BImeIo9KdnjmDyIUVGG0z6drWb2E8zcnwqx4DBEQMd4SqlhhsOB2j2GrQzHYG1j8a64/wsMeYYHGSWMbINXmYwCt/EbH51xwxxVHg8ZJFiU/eSallFiF7W9mvf2TY70hlawfHsABjmwRj/APVRtcoN7EkSAA9flUzgWhlYGDMo7agbSaoyB7gCCfjUZx6cPNiZfWcM8F3OjEQBWR1vZXksNyf8XyqDwnBizWMGMgku1rSAxNv0s+1MV2b/AB59g1iUNiICQgUnUDcgWJ+dZpNmUUbv2uNwrozHYq0htcnlYb286h//AAmx5PsRkHrrQjfnt18qicXwGYtQnxOGi02vbVK1/DSg2J3/AAoC7HXEGe5ZJ3IsK507PNHojvb6yrc35bXI5GrbhGSTDxSwpYBRoR00NpGxJG5I63U9OVUvhjDYFMRHftMY+oC2gRxi+2oq12bx2rQfS7mMQGGiiNsRrUposNALLsfu299IEVXG4LD459nVGhJVrKp3JBV2IsWS9wSLEeBrvh7imeExZesRciU3ZGu8qX1BV1gDRYePIHwqSXBxf2i8uHIDNFGAqi+mWVgha42Gxv7wat3FeNwmXxr2qM0rxm+jSpYAd4kt03+6mBIcNW9eka63ljJIU3s2oEpe3Sx+VXWs89H+K9ZdXjiEUEdyoBuCWH3tvua0S1AmJTbMINcbKeop1SGgIuzuYV6QsETJFKqnvR6GsCbNESLm3WxXnVRMDj6rcvsnlX0LkfdknQ9JNX+of9qmwlY3hlN3uejhxuVCKp5L27z5faFvst/pNAib7Lf6TX1BoFGil7H3kvtE/wBP1/o+Xuyb7LfI0di3gf8AS36V9RBBSdmKPY+8PtE/0/X+j0oooraeZEtS2oooAr+ef+Yw/wDi/Op8VBZ6LT4dv5rXqdFQW7L6vuQ8PmLRReiplB5zRB1KsAQRYg8iD0rE+KvR82CgxhR9WGkTWq6bGNw9wNyb8+flW4VD8W5acRhJolF2dCAL236b9KAKVNlCZrk8XZbtGt4y/eOpVI0kg7X5c+VUrLsqjaAhx68mkqifu54nRfpEBJ1bE8r1fPRhiY4g+HaQiXUbxMCNOnY6drfeelZ9nPBmP9ZxD4eN2HbSaezcCwLdVLA7jfl1pch7Edho1XUseZGKxP0GLRwAN+5d20tb8RT+LI8QZ48R6nBiRECB6vIiq5vcMdA2tuOVQ2Y4LHyBI8UjIqE2aSInxuGZASeV96d8H4eYRyd06VYEsXZGS2w5svdPx60DRoCekDHp3DlEykWAAfu2A6ER7+776oOeZNicVL2wwDoWbUyu+odSVJNtjfwq75TFMdTJFK5LJZwztFo0EOo732vLpUbxNnBSNF7PEBmZ7HfvBQbi4a/VflTAg48qxWlmaTC4KNAd41DOoC29uPcnao6fNcLho/oD6xipAT6y5J0C++iNr6WO5vcbU2wwnNwwna4LBd2UrbYEC+9SXDPBGIdlebCyLGXBJNgNCm5PPYbEb0gJH0c5ewmw2kntJJO1fmbIp2DfaJ33rQeKsmbFYlDGiFkOnW66wotvcchfY+dq79GqxydvJ2ahlk0q+m1ktYKp6DY/OrZkxDdo49lpDp8wOvzJoQM9soy9cPEsagAKLbCwJ6m1PaBS0yAlFKaSgZXsG1sbKPEA/IVPgVX8Gf8AjpfIC/xBqxVCHPxNGI3XghLUpopamZxKS1LS2oEFFFFABSUUUDILitbLG4+q4++puM3FMs9w+uBwOdrj4VzkWKEkK+Q0n4bVDaRe/vUU+j/kkaKKWpmcKSlooAoOa5SkGZRy9MQemxWQWuQet6teMwpU9rGRqA7w6OB0J6G3Xeo7jvANLhiye3Ee0W3Pu77edNOD+NI8dhhJGrF1sskexYEgd4b7ikSuWPCyiWNX6MAfn0rKvStEZsVBgIrxCYAuwW4YFjZW8QLdD1rScLMsDOjnSC2pCfZOvcqD43vtWceljKp2xuHxQBbDxBCxU2Is5JAI8bgfGmBM5WZspjiw00izq+sRlR2ZS1rLbfUBc+HuqZOBLzQrOFmRoid1tZwQdQIPUNa38tV7B+kVcQ6w4bCSSsi37+m402UkWJ5G2/nU3NmMs82G7JHjdSTMjC2lP5jysSBb3UDLPhcDHHsihdrbUxzyZtPYxgdpKrKt9gBY3ZvCpeoDIO/NNMWUh20xi9yETnt03J+6gQyyzLlwGAZTs7agSOsjkqpt8RVkyyDREi+Cjy57/nTHPYg7QJfftQ9vJBe58r2qYFITFoopaYhKQ0teWKkCqzE2sCb0DWuhCZKdeInfzUfIEGp+obheI9kWPN3LfP8Ao1NVGGxdiH+I0uWnkAoBooqRQFFFLQAlFJRQAUtJRQMRhcVA5QOxnkhPJjrX487VYKhOIoCNEy84zv8A4TzqMupdQd24Pn/PImqWm2AxIkQOORFOakimSadmFFFFAjlhfnWJZwi5NmGsBkD6TCVB0upZg0LAbbA7HzNbeapfpXysTZfKbXaMB1NtwVIP5CgaZIw59DPiHwjAErCkrAno99vlUbn+AlEE2GijaaJ0DISQQveu0fO5G1x76onAsEmKmixmsK6FMKALEsiL3nNupsBzrbgKBlA4MyqGOczRoYz2KRutraGUAFWH+VSDyNWPEs8eKLiNnV41W622Kk7bnzPyFSs7pGC7WHK5tz3sL/E17UBcrEWfPiJZYox2KxDvu9iwJHIJ+dTGUZakMaKp1FQe8eZ1bk/hXpiMsjcklRqYWLDY2/OobNJZo5dCE3kjEUK3FgRq1yHw0qB8SKAJDAv2s7yfVjHZp5k2Zz/0fI1L0xyfACCJYwb25k8yx5k0+pITCiiimIKguKZzpWNebt08Pd8am3aw3qAyxe3neY+yndT4df68ajN8i+gknney/nkTeEh0IFHQWr2pBS1JaFLd9QooooEFFFFACUUUUDCiiloADXLrcEHkdq6ooEV3Dv6rKY2/dyG6nwPUVYAabZjgVlQqefQ+B8RUVl2PaFuwn5/VboR0qHuvuNLXaxzL3lv395YBRSA0tTMwGmOcwB4JVPIxsPuNPjUZmOPKsUWJpDpudJAAvcW367GgDBPRUywYptcmiSMaI0bVodtZDX8CdrG3U1vMmMn+rAT560H5+/5Vic3C+LwuMSYxiz4h2jU7nvFmCWHXfnvyrVsix+MSMjEQO7lmIbUgFjyHSkSJbH4Jp0AZjHsbqN+9tbfyr0yyOVQFlKMALBluCbcrj3VFLiMV3i0bnULKoKAJ4m97k714tmz4RGeSKcx2UbkOQxIHMnYEkCmBPSNKXAGkJ1NzqPkB0+dR+WS9viZJLd2IdkpI5se8xHl7NMfW8Q03anDSaVX6Ma13uN9QvYXsvj1pMixkmHjAmw7jU41OGUjU5Cgnf/CKALYKWkFLQRCkNLeonOc07PuJ3pW2UDpfrSbsThBzdkNs+xhdhBF7Te0R0HnUrl+EEUaoOg+Z6mmeSZX2QLOdUjcz4eV6lqjFX1ZZVmkskdl6sAKKKKmUBRRRQAUXoooASiikoGKKWkooELRRRQAGmeY5eky2Yb9COYp7SUEoycXdFew2Okw5CYjdfqvz+BqdikDC4II8q5xWHWRSrAEedQk+Alw++HJZeqHf5VDWPgX/AHKvdL0f0LAarOItiMWjAFBh2YM5a2o7EKB1F/xp/hM8Q7S/Rt4NcfImlfJcPIxfQCWNyQTufE2qSaZVKEoPVDPD5lHN2omVA2HkZgCRyC917+4morXLmGXsTZZO0Jj3C6gp2vvtcFhU7+y+F3+iXve1z39/jXpDw9Ao0qgVfAEgUESEzXTFhIfWYzII7a9Dju32vsd65xkavhUjwYDQSH6SzjWq8+7qPO4HQ1Ovw5h2uGjDX5g3I+RrlOGMKOUSj3bUBciGwxTLgksZkKblBIAbA8yQd9ulePDOQSEmRmMeHcq6wA3NwQRqPvF+dTp4awx/ulPwqVjQKoA2AFh7hQFzugmmONzWKMbsL+A3N/hUUk+IxJsB2UZ623I+NJySLI0ZNXei7x3mecWPZwjXIdtuS+ZpcoynQe0k70p5nw91OcuyxIR3RueZPM0+pJN6scqiissNub6gBS0UVMoCiiigAooooAKKKKAEpKWigYUUUUALS1zS0CFopKKACkNKaKAGeNy9JRZx8RsfnUUmSyxG8Mnwff8ArrVgNJUXFMthWnFWW3Qh/WsSntRK48VPT414txIB7UTj4r+tT1c9mPAfKiz5MkqkPzR8iD/amPqr/IfrQvE6HlG5+X61Ndgv2R8hXQiHgPlStLqSz0fgfmRC5nM4ukBt5kfka85sDiZRZ3RV8Fvep0C1LTy9WRVbL7sUiKy/Io4jfdj4tY1KiiimklsVznKbvJ3CiiimQFopKWgAooooAKKKKACiiloA5pK4nmVFLMQABck8gPGq8eOsB/Ept/i/Sk5Jbstp0alT3It+CLJRVaHHeA/iU+TfpU3hMwjljEsbBkIuG6WHM0lKL2Y50KkPei14odUtV0cbYG9vWY+duZ6edqU8aYEEg4mO4NjuenPpRnj1Jey1vgfkWGioD9s8F/ExePP8qWPjLBNYDERm/Lf/ALUZ49RezVvgfkT1BNQH7ZYG1/WYrebW8OXzFSWAzOKcXikVx/Kb01JPZkZUakVeUWv2HtJUdjM9w8TaJJkRh0Jsdxf8K4biDDA2M8YJ8WHWjMgVGo9cr8iUpajEz7DnlNGentDpz/Ol/tzD2v20dtjfUOvKlmXUOxqfC/IkqK4ikDAMpuDyIpjJnmHVirTRhgbEFgCCBe1qd0RjCUnZIkaKjhneHPKaP/UKXC5zBIxVJo2YcwrAke8dKMy6jdKa/K/IkKKjmzzD9Zoxz+sOhsa6lziBApaaNQ5spLAaj4DxNGZB2U+j8h/RTM5pDpLdqmkEAnULC/K5rwmz/DILtPEova5dQL+HPnsaMyBUpvZMk6KYwZtA9tEsbauVmBv7rc69MbmMUIBlkSMHYF2C3Plei6F2cr2s7jqiowcQ4Ugn1iGw3J7RLAeN70i8RYUmwxMBNwLCROZ5daMyH2VT4X5EpRTfFYyONdUjqg8WIUfM00wvEGGkICTRkk2A1rcnmAN9/wDtRmQlTk1dJkpRTaPHRs5QSIXHNQwLD4XvTi9Mi01uNM0wQnheIkqHUqSOYv4VjXGfBkWAhDGZnd2sq6QBYe0efurap8SiW1sq35aiBf3XrEPSNnoxOKZUOqOG6Lb7X1iPjcfCs2Jy5bvc7fBO2dXLF2juyqLbz/rl+VXPhnikQYDEQFhq03iub3Z+aW6AWv8A5qa5Pw8k2XTzghpkYEAHUwjW1wVG4Ld4fKq1G/mLAWPu6isavTs+p6OoqeKTg/yy9VqcKBtf2b7gbm/xqx8JcNRY5mjMpikVQwFgdQvYkb9Db507yfh0SYGfESFUYkdhdgoIT2rHz3Ft/ZqDyLNDh545l20sCxN91NgwI91/uoUcrTlsxVKrqwmqLtKOn7/7QkuNOEv7PMel+07TUTdbWK2/WvHhrI8PiFdpsSsBVioBtuNJN96sHpazOOb1YxyKw0uSFIaxOmwNuR51C8J8MxY7XrxKxMpACkKS2q52uRfkPvqcortLRVzPSrzeDU6smnzdtd+lh7iOEcGFJGYRkhdthzFtiL7j9ar+QZg+HxEbxs1g4LaSSGF7Nce6uc8yeTCTGOVLEX0m2zqPrKevu6Xqw+jnCYaTEA4iQBk70aNpCkjqSTv7qW8kkrMnKWTDynKTmmui+RYOPuDw3aY3tLWQMUI2Nl5X6Dn86zvK8CssyRvIIlZiC5Gw2NrE9NrfGtp47nRsBMFZTdDazDwPKsbyXLDiXSIEDUSNRNwNuZFxfl0qdeKU1Yy8LrTlhpZ3a2i02Vi0R8CQE2GPiJ6cr36W73hf51AcXcMSYObswXlBRX1BGt3iw0mwtfu/fVqwnoucOjLOh0OrezfZSDbZue1at2AIsRf371ONDMtrGWrxR0Jpxn2i5q1rehDcCg+oYe+q/Z76gQb3N9jWSZnlhxOayw6iuqQm/Pkl9vHlat4AqPxmXwrqk7NA+k2fSNXLxq+dLNFLoc3CY/sas5pay27tTB8Hgy8yw6v7wIWNwB3rD8/mKsfDWT6MxlgDclkQMOgdNiB15+f5VC5Yg9cTUGF8SLXveyyc/wAK3SLAxau0CJqP1wov86zUaeZ+DOvxLGOisvxR9epgnGHD8uBm0OxdWGpX3Fxfce8bfOvbM3jfCYKOFy0t2DIOYLsBv4G+kDy3rTPSvgkfAs5HfjKlD72AI91jVE9E2AjlxbGQAmJA635ar23HXnSnTy1Mq5l2Hxna4Tt5bw6c9P7LPhuCpIcumjaRSz2k3BIUhRdfurPcnwXbTJEzhAxPeJG3Pffz8vxrfs4/cSf4D+FYPkGTnFz9irBCVYgkXvp8d9jUq8FFxSM/DcTKpTqTm7c7220O8+y0YOVUSZZABq1Id1JJ7u3I/rVrzbK5cXlcU0knegV2JYbsDsL28rCqbhcCoxKRS6lGvQ1tiOmwO1r9fCtj4jw8cOWyoo+jWE9envpUo3zdOhPGVnTlRS1lfe37fMxvhjIWxs3ZBxH3C5ZrnkRcW+NSOacFYiCdFRWmQlT2kY2vfe9uRFRXDGRvjZeyRgh0Elm3Fhba19+dbBwhhUy6AYebERly5K963tHYKCfwqNGmpLVfuX8Qxc8PL7kru3u29bmY8fZtLJi3RidMPcC8ht1/D5VO8N8MYPE4VDHiCmJYAnvkEPY7BLjYeIqw8V8O4HGz6e3SPE8tKspZuexUn3nbzqh8R8CYjCL2htIgO7JsQPPrUpQlGTbV0VUa9KtShSjN05eG/wBbll9HmR4mDGM0yMB3hqJvfc2N+t7CtUrIvRtxZOcRHhpWLo4IW+5XSrNz8NrVrtaMO45dDi8XVRV/xEtuRTfSBwnLj+y7KRE0Xvq1b3HSw91UweinFdZcP8DJ/wDWiipSoQm7sWH4piKMFCDVl3Fo4E4Llwfb9s0ZEyKo7MsbW1XvqA+1VZm9FWK1HTJBp1HTcvfTfa402va1FFJ0INW6DjxXEQnKonrK19OhZ+JeB5JcHh8Ph2jUw89ZYA39oiwPW/TrVUb0VYzpJh9zv35Lf9G/SiiiVCEnqFHiuIpRyxa3vt1OG9FONHJ8Of8APIP/AI698u9GWMSaN2aDSsqObO97K4Jt9Hz2paKj7NAtfG8U1Z28jSuIuHosZD2co3G6sOata1x86y9vRbjQ3dfDkX9rW4NvHToNj8aSirJ0Yz3M+F4jXw8XGD06MQejHH2trhPvlkPl9jal/wDDfHryMII6rJJ+Sc6KKr9mgaf/AGsT3eRofAWTzYXDlJyC5kZhZmfY2sLsAelWeiir4xypJHLq1HUm5y3YVAcaZTJisOY4W0te9yxXl0uAaKKGrqwqdR05qS3RQIvR3jDs5i5/Vka9r+1y9rnWmcP4AwYeKIkkomkkm5O/Mmiiq4Uow1RpxOOq4iKU7aFW9JPDWKxph9XYaVDa1ZyqkkrYkWN7WPMVVsk9HmPhnikvGoWRS2mRrlQwJGw367GlopSoRk8zLaXE61Kj2UbW8DQONssnxEATDkBtQvdiot4HxHlVFyrgDGxSBwyoQL3V778re6lopypRm7srocQq0abpxtbwJPjDgieaUS4fQGKLqu2nvrsSCBttXjm3CuYSYOCFWGpdYkXtCFKsRpB+1YXG9FFLsY6vqTjxKslFaPLtdFfg9HmZI100KfFZdJ8xsOVOcLwDmBnjeXS2l0JZpdRspva9r0UVH2aHeXS41iHyj5D/AD3gDFSYuSaJlUM5cNqIYbi1rdefyppnWOzcq2HZWZQApZI2Ykcr6wOdFFEqKV7NhR4jOVlOMXl2utiW9HHBLwyDETjSy30ICbi62u3wJFq0uiiracFCNkYcXiZ4io5zP//Z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6" name="AutoShape 10" descr="data:image/jpeg;base64,/9j/4AAQSkZJRgABAQAAAQABAAD/2wCEAAkGBxQPDxUUEhIVFBUVEhgVFxcXGBQXGBYUFBoWFxcUFRUaHCggGBonHBUWITEiJSkrLi4uHB80ODMsNygtLiwBCgoKDg0OGxAQGzckHyUsLCwsLCwsNCwsLCwsLCwsLCwsLCw0LCwsLCwsLCwsLCwsLCwsLCwsLCwsLCwsLCwsLP/AABEIAHgBYwMBEQACEQEDEQH/xAAcAAEAAQUBAQAAAAAAAAAAAAAABgECBAUHAwj/xABFEAABAwIDBQUFBQUECwEAAAABAAIDBBEFEiEGFDFBUQcTIlKhMkJhcYEXI1SR0RWSk7HwQ1NiwSQzRGOCorLC0tPhVf/EABsBAQACAwEBAAAAAAAAAAAAAAABAwIEBQYH/8QANhEAAgEDAQYEBQMEAgMBAAAAAAECAwQRIQUSExQxURUWQVIGIjJhoXGR0YGx4fBCwSQzYiP/2gAMAwEAAhEDEQA/AOsOrX34+i+e1NvXUZG8qERvz+vosfMN3nq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jzBdsnl4lwrX9VsLbt1gxdCJjP4rz9b6i+JaqyQgCAIAgCAIAgCAIAgCAIAgCAIAgCAIAgCAIAgCAIAgCAIAgCAIAgCAIAgCAIAgCAIAgCAJoC8LZXQxZa/iqq31ExKKtkhQSEAQBAEICAIApAQBAFBIQBAEAQBAEAQBAEAQBAEAQBAEAQBAEAQBAEAQBAEAQBAEAQBAEAUgvC2Y9DEtfxVVb6hEoq2SFBIQBSAiRBjYjXx00T5ZXBkbG3cT/ACHUnotm1tpXFRU4+pjOW6ss4rXdq9fNM80rGtjv4WlmdwbwBcep/Je6o7As4QSqLL7mvB1ar+RZMWbtRxSO2cxtvwvEPrzVkdh2L0jHJFV1qTxNYJPs/txWNpXVte9jYNWwxtYGvqZbcGnk0cytC52RaTmqNFfN6vsjFVZ9WUo9v6uGkdWVhjAluKWnDcpkP9446kRNuPmpnsa2nNUaUen1P/fUcaRL9gp66aDvq5zR3gBjiawNLW+Z56npyXD2zC0py4dBarqy6lvvVkoXC6F4QBMAIAVLJQUNEBGAgyFONAFCYCYAUAISEAQBAEAQBAEAQBAEAQBAEAQBAEAQBAFILwtmPQxLX8VVW+oRKKtkhQSEIyFKWQWTTNjaXPcGtaC4k6AAcSfgrqVKVWahEPofP+3u10mMVAihu2nYfA3hnP8AevH8geA+a+h7O2fTsKW9L6n/ALg1adOdzVVOJjNYyjhJP16udyA/rRX5deeT127R2TRz1kNm8HFYX1la7u6SAjP/ALxw1bBHzueZ+Km4uHRfL0tZv8fdnkK1WdeXFqPJs3VAr3HEK5vd0VP93T07dO9Lb5YI/hoMzrclRGDorgUnmb+p/wDf8FTe98zJHsNs7JitR+0q9oyabvDbw5W+yQ08I28hzOq5e1NoRs6fLUX83qzOlTzqzq5K8U228s3FoUUEj5/18VlFb0kiG8I5NiXbQ2OZ7I6QSMa8ta/vS3OBpmtkNrr2NP4XhKCcp4fbH+TVdw0Z2yvahJiNXHAyha3OfE7vicjBbM63d+nUhYXmwKVtRc3Uf7BV5P0Ldpu1ttHVyQR0wmEZyl/e5buHtADIeHC9+SWvw3GpRU5zaz9iZXLRg0fbM+aRkbMPBe9wY0d+dXOIAH+qV0/hijSi3Kp6dv8AJhzDZ1toOlxrbUDXXmAvGyjuywtTcT01Iftb2i0mHXbm7+b+7jI0P+N+ob/Ndux2BXr4lP5YlE6yWiId9t5/AD+Of/Wuu/hWmteJ+P8AJWrl9j1pu2aSV4ZHh2d7jZrRMSSfgBGlT4XpQjvSqtL9P8kq4k/Q6XgtTUSx5qmBlO48GCTvHAf4zlAB+C8ze0qFKW7SnvffGC+DlJZaNiueWBMAKAFOCQmGQEw84JCYICAXUuLRIWJGRdTgkJggJgBCQmCAoAQBTgkKCAhIUgvC2Y9DEtfxVVb6hEoq2SFBJZNI1jS5zg1rQSSdAAOJJ6K2lCU5bsFlsxcsdSKfaXhv4n/kf+i7Pl+8XoUuvA5x2kbdnEXimpCe4v4jqDK7lcHgweq9NsnZULKPEq6y/sVPerzUYGnoaVlJES462u48/kFvym6k8I9dbW1HZtDiz1keeB4U/FZ3Oe8Q00Dc80h4Rx66Dq91jb5fBTXrRtYpRWZv6V9zy93dzuqjnLobmWVmKuub0uFUIsAOLr8gPemfb6A/HXXjGVtH3VZ/7+xpvv6G02ZwR2PVLaiaPuaCn+7ghHslrf7MdeWZ3M6LSv76FhScU81JdX/2W04cR59DsbWgAAAAAWAGgAHCw5LwtScpvel1NxLCKqtkhCSE9rO0m40BY02lqLxttxDLfeP/ACNvmV6PYFlx6/FktI/3NavPCwfO9l7/ANDRR1HZQDBsGlrnaVFUO6px0brZw9XfRvVefu5c5eK2X0w1ZdH5Vk5iGFx6kn4kkn+ZXoNEtCrqT3ZChZg8wq8R8DmsJhp9HTOe7QOLPcAF/a6rl32/dU3Ro+vV+hZFqOrPDa3tOqq67I/9HhOmVh8Th/jfx+gVVjsS2tknJb0u7EqrloQa67DKy6ny5xnLg2/iygF1vgCQLqHnGgO09m20GHxiRtNSSx91C6WaokMZdlYPeIOl+AAsvL7Ws7ypJOpNavCisl9OcUen21Uv4Wf84/1Wn5Wq+9fks5ldh9tdL+FqPzj/AFTyrV96/I5n7Fftrpfw1R+cf6o/hWrnG+vyRzP2Nrs52kx4jMYoKScuDHPN3R2s0cL34k2A+JVNx8PSoR35TX5Mo18+hq5O2emaS00lQCCQQTGCCNCCL6FXeV6kopqa/JHM/Yz8A7VqWsqY4O6liMjsrXPLMuY8ASDzOn1VVz8N1adN1N7OCVcJvBPXEAEk2ABJJ0AA4knkF5yMZSlurVl8njUgON9rVHTSmNjZJ7aF8eUNv0BJ1+YXorf4Zr1Ib85JfYolcL0MiHtGY6jfVupJ44G2DXvMY7xxNg2MX8Xz4KHsCTqcPiJv7Z0Cr6dDUfbVS/hZ/wA4/wBVseVKi6zRHM/YHtqpR/stR+9H+qP4WrJ4c1+SOZXYp9tdL+Gn/ej/AFUeVKvTiIcz9iv21Uv4Wo/OP9UfwrWj/wA1+RzK7Ep2S24psUJbDnZI1uYseADl4XBBIIXL2jsWtZrelqi2nVUj02y2vhwqNj5mueZHFrWMtmNhcu1PAafmo2Zsud+2o6YJqVVEiQ7aqX8LUfnH+q6vlWq39a/JTzP2KHtrpfw1R+cf6p5Wq+k1+SeZ+w+2ul/DVH70f6p5Wq+9fkcz9je7I9oUWKTmKGnlblaXOe4sytHAXsb3JWpfbBla099zRnTrbxMl55v0L08hQSFILwtmPQxLX8VVW+oRKKskE/1/XBZxg5SUV6kOSRwztP2536TdaZ1oGus94Okrh8fIPXivf7F2SraHEmvmf4NOc9+WG9CMw0FMGi72uNtTmtcrpSqVm2eht7TZygt+epk0gp4iSxzQbcS66xnxJdUbtr4dbZlCSb+5qqusFVMxjniKLOBmNyGgmxkIHFbEIcODaWX/ALoec2jfu6qfZdiY7cRCnfTYcDu9Acr++9sTl1s078vtW0sOWhK51hmop13rU6Y7fY0JaLC6DHaZkmI0+HzHdKCMgxWNxNm/ti8aZnnTN7t7KaUpQoSrx+ao+v2+wwnL7Hb6SlZDG2ONoYxjQ1rRwAHABfPa9SdWbnN5eTeil6HqqOjM0eU9QyNuaR7WC9rucGi/S5I1+Csp0ZVXimssxlJI19dtLSQML5KmENAvo9ribcgASSVu0dl3NSaioP8AYxlVSR877c7TOxSsMxBawDJG298rB1+Jvc/NfQtnWKtKChHr6mjUlvPJ47GYA7Ea2OBt8pN5HD3Yx7R+dtB8SrL65jbUXN9fT9SIRyzd9quPtq60QxW7ilb3UYHC+geR14Af8K1Nk2sqVBzn9UtWZVHrgwez3FH09a1jI8/f2hOWwlYH6d5C+xyOF7/TVbN9BSpOWcY1MYdcF23uyU+GTnvXGWORxLJjfxnjZ5PB/wACq7C+pXUMw0a6oynDBFXFdDLfUrNns/gb6+YQxOja9w8IkcGBx6NNtT8FTWrRpRc5dCUm9CVjshxEcof4n/xcvx+z9zLODJkni7P6yDCXU0IjM1RLmqHF9g2JnsRtNvFc3J+ZXPltq1qXfFm9EtP17mXBkkc02p2Xmw2RjKjJme3MAx2azb2udNNbr0Nrd07mO9T6FUo7r1NIQtldMmJOaPspxCWNrw2IB7Q4B0ljYi4uLaHULk1NuWlOe7KWpaqUmdT7MNkHYXTvM2Uzyuu4tNw1jfYaHc+JP1XldubUjdSUKb0RfSpuL1IR207Jd3KK2JvgkOWYD3ZOUnycPUfFdv4f2hxaXBn9S6foVV4bryjljXlpuNCDcHoRwK9K92S1RQTLEdpsQxtzKZt3CwHdxggPI9+U8+HPRcynaWdjmq1+/wD0ZuUpaHQtiuymKmtLWFs8vERgfdsP/efyHzXndo/EMp5hb6Lv6mxCisZZEe2jaPv6ttLGfuqcWdbgZTx06NGg+q6+wrSVKjxJ/VLX+hVVkm8HOQL/AF5LvvrkpJvs7tdDh0HcS4ZHNIHuL3yus/MdLZTGcoAAFv1XLubKpdS3o1Wv06GcZKPVHvi3aFT1FPJE3CaeNz43NDw4EsLhbMAIxqL34qujs2pTqKUqzePRmTmn6EUwjZ2qrATTwPlAdlJaBYHoenFdCtdUaK//AElgr3W+h1jsr2EnoZ3VNVljPdljY7gkB1iXOINhYNXl9tbWpV6XBpPOX1/g2KNNx1ZzztH2j/aNe97TeNg7qLpkaT4h8ySfyXf2VZcpbqPr1ZTUlvSIswXXQzgwJlg+2e6wMiGG0smQWzyRuc9xvclx6rm17Piz3uK1+j0LItpdDN+0M/8A5VF/CKp8O0/90v3Mt59jsOxkZNIyV9PDTySjM5kTMgDeLQ7qbG/1+C8btieKu5Gbkl3Zs0l9jfLkPsXBYkhSC8LZj0MS1/FVVvqESirZJodscGnrqcwwVDadrriQ5C5zm6eFpDhlB1v1XW2Vd0bapv1Y57FVSDl0OdHsTf8AjmfwXf8AmvRP4qpdFTf7/wCCjgSY+xF/45n8F3/mi+KaS0dN/v8A4Doy7kN242Jmwl7c5Ekb9GyNaQMw4scLnKf56rt7P2lSvItxKpwcOpFsy31pqVE12R2gimg/Z9eSad5+5m96lkOgIJ9wm1x/kuZd20oS5ij9XqvciyL0wzOmpTATheJuAZ7VJV2zCLN7NjzhdpcX8JWEain/AORQ6/8AKP8AvqT/APJL9g9qpaSf9m4l4ZWWEMhNw9p9lhdzB9130XE2tsqncR5m3/qi6lU3flZ0wheQxh4Ztp6HEO3DHTNUspWXyQDM+3OV45/Jv/UV734dtVSocR9Zf2NGvJ5wcxyHofyK9EppFLTN1gOylXXPDYYHuBPtuBawD4vOn5LVuL62oR3pz/oTGDbOo1OHM2ZwmQtdnq6j7vOBzIPsDjlaLn4ledp3Hil0vZHXBe48OGTipYb8CvV50NdrKydY7Dtncz5KyRujPuorji4+27XoLD6leY+JL7cpqhDq9WX28MvJ1vEaCOqidFMwPY8WLT/MdD8V5C2uKlvPeg9UbU4Jnz92g7ByYZJnZeWncfC+2rCfcktwPx5r6Fs3a0LyHaa6mjUpuLIc0EG4uLcDry5rqSkmsGGGjtPZv2kd9lpq45X6NjmOgeToGP00dwsea8htjYkUnVt/6o2aVVvQ6fNKI2ue42a0Fzj0DQSf5LylKnvVFDubUnofMO1mITYhWS1BjeA93hGV3hjGjRw6L6hZwp29JU01oc2bcnk2fZvsu6ur2CRjhFFaWS4IuGnRmo5n0utfal/G2t211fQzp08s+jrr5pOTcsyN/AWLy2Scq7b8bfkjo4g45vvZS0E+Ef6tmnyLvoF7H4Ztoxcrio/sjTuHqccNHJ/dv/dd+i9YqsF6r9zXZ9G9muzn7OoGNcB3sv3kptrc2ys+QFvrcr5/tvaEriu4x+lG7RhhZNhtnje4UMkzRmktljFibyO0boOQOv0Wrsu0VzcRhLRLVmVWWI6HzLLTyvcXOY8lxJJLXXJOpJ+q+lKcIpYawc/DJr2S7LGqrhJKwiOntIQ4EB0nuN1Hwv8AQdVyNtbQVvbtJ6yLacMs6d2gbBR4o3vGWjqWjwvto8D3JLf9XJeZ2TtqVvLcqPMP7GxUo72qPn/E8LlpZXRTRlj2nUEeoPMHqveUq9OrBTg8o03Fp4MvZzHJ8PnEsDi13MWOV7R7rhzH8lhd0qdzDcn0Ji3FnTNpe1COowlzYmujqZfunR6+Brh43tdzBGg56rzlpsLg3m83mC1X6mxKrvRwceyHofyK9VvRx11NVIzMHxCWjmbND4ZGXyuLb2uLXsQsKkadWO7IlPBJj2nYp+IP7jf0XO8KtPb+TPfkSbs82rxPEa5kb6h3dM+8l8DR4G+7w4uOn5rn7TtLS1tnJR19NTODk2dkK8G5NvLN1MKG8skKCQpBeFsx6GJa/iqq31CJRVskKCQgCkGLieHx1UL4Zmh7HixB9CDyI5FbVrdTtpqpTMJx3kfOW3ex8mFVGU3fE+5iktbMB7rujxz68V9J2bfUr2nmL+b1Rz5wcGRcrofqVk82ZxqKupxh1e6zf9lqDxhkOgY482HTmFybmhOjPj0Vr/yXdFkX6GRJSl5/ZeJERTxaUlSeAB9mJ7ucTuR5FYxmsczQ1i/qX/f6onGepNuz7bGTvTh+IXZUxnIxzv7QD3SebrDQ8wuBtbZal/5VHWD6rsX0anpI6MCvLKbWhsjN8Uc5r1GASsW2+owUBRSa6Elcx6qeJLuRgoVDbfUkKCQCpTa6EFcx6qeJLuRgX+Kb8u4wUWJJdnPUrLfl3IwihJ+KNthYKKfsyci6hp9QVzW5qU3jqRowHnqUc5dUw0kUCxevQlgOspUnnIxkrnPUqd+T1yRuoF1+alt+ryFgoo3ScordTvNYwxoM3xUupPGGyNBm+KhTk+jGgLj1Tfk31GELn4rJzm/XI0Gb4qFUn6MnQXTem46vQaFFW28YCeQob1AUEhSC8LZj0MS1/FVVvqESirZIUEhAEAWWcdAYON4RFWwOhnbmY4fVp5OaeRC27S7na1FUpldSG8jgWNdmVdBO5kULp2A+GRuUBw5XBOh+C+gUds2lSmpynh9maLpSTMIdn+JfgpP+T9Vd4tZ9eIjHcl2J1huztViNIKTEaaSOSFv+i1Tspy/7qY3JLeH9ALlVb+3t6nFoTTT+qP8ABZutrGDwbspW18Hc1cD46mnbamqriz2t4RSuBvyu16zltC1oNVKcswl1j/H8Dck+vUnuwmJVkkPd19O+OWMWEhy5ZRwvcHR459V53a9rbKXEoSWH6GxTlJ6MlC4Tk2XhQAgCAISEAQBCAgCA86iHvGObmc3MLZmnK4fI8ldQqKnNSaz9mYyWhHNj2Pc+oc+eaTuquWFoe4EZGhhFxbU+I6rsbVqwUIKMEt5Z0KqeWeWKPlqK2pibUSwtp6NkjBHlGaWXOc7yQb2yAW+att1RoW0KsoKTnLGvotCJt5Nvg0zqyghe97mulgY5zmHKbkA3aeWt1oXO5b3koxWieMGaTaNZsMHvjlkknmkLamohAe67QyOQtbpbjZo1W5tiUKco04QSzFP90Y0ssxtt8Umhmi7mQtbA0VM4HvQ95HHkcLcD94fordkWtOpSk6i1baX7ZIqyeTbbb1b4cOnkieWuawFrhxF3N1H0K5+y6UJ3ihNaa6GblmBum8B8lz6mN5tdyyD0LKmTIx7vKxzv3QT/AJBWW8YSmovuQ+hGdk4aiWKlqnVL3iWEvnjfYtLngFpiaB4Mpvz4Lr7QnbwdSiqeHF6P+SqCb1yZGMPkmxCKmbNJEzdnzO7shrnuDgxrS4g+EeI2HFYWPBpWrqyipPexqRUbTLtn62STDC+R+aRrZ257AFxidIwPIGgJyAqu8t6ULxRjonh47ZMot7pGtm8bqTHSxyyuc/fGZnG15IJ4XSszacMwI/4Quzf2VFOpUitN3T7NPD/37lUZvJINvs8dG+aOaWN8YaBkIAOZ7QSWkEE2K5Gx5QdXhSipZz1/QsqZWptnwmCmkAkkcWxyODnuzOByk8bcraLSlUVWukopLKWEZ6qJC9jcZdPLSd3WSTudAXVcby3LH4dHt8IIdnAFrkWuvRbStadOnVbpqOvytdWURk8kgxd8k2IxUzZpIYxTPmd3ZDXOdmyNBcQbAAE2Frrm2ap0rV1pQTeca9jObe8XYFXSSYWZHvLpGxzNz6AkxGRoebaXOW6wu6FOF6oxWjxp+plF6GZspO6WgppJHFz3wMc5x4klouSfmtTaUIxupqGiTMqb0NqueWBQSFILwtmPQxLX8VVW+oRKKtkhQSEAQBAFOXjBDYsslnGMAWWI0ClYATL6gI8jCCgBQSEAQBAEAQBAEAQBZw65IZqsAwx1N3+Yg97VSTC19GvDAAfj4St6+uI19xR/4xwYQWDX4phFSKqaalMLt4pmwPEheO7LM9pW5Qc2j+GnBb1C+t1QjSrZ+V5WP6FcovJucHot2poob5u6jay/C+UAcOXArnXVdV7l1V0bLIrCMXZrCnUkUjHlpL6maUWv7Mry8DXnqrdpXUa84yj6RS/YilHCNZjWyO+S1T5ZHN72BsMWSR7QGta8nvWiwcM7r2N1vWu1lbwp04x6av8AwVyptvJl4vg8tRhZpi5nfGFrCbnJnbl1va9jl6LWoXlCle8bHy5yZuPy4Nlhbpyw7wyJrgbNETnOBbYanMBY3utO6du5ZpZ/qTBNGTNHna5p4OaWn5EEf5qmnJQkm/1M5LQjez+D1UG7xySRiGljcwZHPLp7gNYZGkANDbXtrqV27y8tqkZuK+aWv6fz+CiMJIysYw2fe4qqm7tzmQvhcyQuaCHuDg8OaDq0g6W1VNld0IUXQrJ9c5RMotvJ64PhDoKHuHPa55ZJmcLhueUuc6w1OUFyqr3ka10q2NPzoZKLxg0bNj5W1FBK2RgFNExk7dfGYg7IWaf43cbLo+MUpUa0GtZPK/rj+CtU3k3+1OGOq6SSFhAc7Lq69hlc1x4fIrkbOrxoVlUl01/sWTWUZ9ZEXxPaLXdG5ovwu5pAuqo1FGsp/cza+XBoMP2dki/Z5JYXUkLonnW7g5gAyaeZoOq6tbacanGXpPp9ipU9cnvjGGz73HVU3dOc2B8LmSuc0FrnB7XhzQdQQdLa35KqxuqHAlRrZxnKaEoNvJ7YTg74KDd3Pa55ZLdwBDc8udxsDra7lXc3kKt2quPlRko4RZspR1NPAyGdsOWKJrGujc8lxboS4OaANFjtGta1qkqlNvLfrginFxN2uYy8LEBSC8LZj0MS1/FVVvqESirZIUEhAEAQBSAgCAIAoAQgKckhQAgCAIAgCAIAgCAKSBZMgFE2hgJkBQAst5gKMsBS5N9SQoTwAp3mBZFJp5IChPACneYwFGRgISLJkBAEbyQEySEyAoAUgvC2Y9DEtfxVVb6hEoq2SFBIQBAEAQBAEAQBAEAQBAEAQBAEAQBAEAQBAEAQBAEAQBAEAQBAEAQBAEAQBAEAQBAEAQBSC8LZj0MS1/FVVvqESirZIUEhAEAQBAEAQBAEAQBAEAQBAEAQBAEAQBAEAQBAEAQBAEAQBAEAQBAEAQBAEAQBAEAQBAFILwtmPQxLnQOv7JWzW2bdb30MwVWJTuHeUrDwy69jJ4sRu7vKVH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HcO8pU+GXXsY4sS4Qu8pV62bdY+hmPFif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AutoShape 12" descr="data:image/jpeg;base64,/9j/4AAQSkZJRgABAQAAAQABAAD/2wCEAAkGBxQPDxUUEhIVFBUVEhgVFxcXGBQXGBYUFBoWFxcUFRUaHCggGBonHBUWITEiJSkrLi4uHB80ODMsNygtLiwBCgoKDg0OGxAQGzckHyUsLCwsLCwsNCwsLCwsLCwsLCwsLCw0LCwsLCwsLCwsLCwsLCwsLCwsLCwsLCwsLCwsLP/AABEIAHgBYwMBEQACEQEDEQH/xAAcAAEAAQUBAQAAAAAAAAAAAAAABgECBAUHAwj/xABFEAABAwIDBQUFBQUECwEAAAABAAIDBBEFEiEGFDFBUQcTIlKhMkJhcYEXI1SR0RWSk7HwQ1NiwSQzRGOCorLC0tPhVf/EABsBAQACAwEBAAAAAAAAAAAAAAABAwIEBQYH/8QANhEAAgEDAQYEBQMEAgMBAAAAAAECAwQRIQUSExQxURUWQVIGIjJhoXGR0YGx4fBCwSQzYiP/2gAMAwEAAhEDEQA/AOsOrX34+i+e1NvXUZG8qERvz+vosfMN3nq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jzBdsnl4lwrX9VsLbt1gxdCJjP4rz9b6i+JaqyQgCAIAgCAIAgCAIAgCAIAgCAIAgCAIAgCAIAgCAIAgCAIAgCAIAgCAIAgCAIAgCAIAgCAJoC8LZXQxZa/iqq31ExKKtkhQSEAQBAEICAIApAQBAFBIQBAEAQBAEAQBAEAQBAEAQBAEAQBAEAQBAEAQBAEAQBAEAQBAEAUgvC2Y9DEtfxVVb6hEoq2SFBIQBSAiRBjYjXx00T5ZXBkbG3cT/ACHUnotm1tpXFRU4+pjOW6ss4rXdq9fNM80rGtjv4WlmdwbwBcep/Je6o7As4QSqLL7mvB1ar+RZMWbtRxSO2cxtvwvEPrzVkdh2L0jHJFV1qTxNYJPs/txWNpXVte9jYNWwxtYGvqZbcGnk0cytC52RaTmqNFfN6vsjFVZ9WUo9v6uGkdWVhjAluKWnDcpkP9446kRNuPmpnsa2nNUaUen1P/fUcaRL9gp66aDvq5zR3gBjiawNLW+Z56npyXD2zC0py4dBarqy6lvvVkoXC6F4QBMAIAVLJQUNEBGAgyFONAFCYCYAUAISEAQBAEAQBAEAQBAEAQBAEAQBAEAQBAFILwtmPQxLX8VVW+oRKKtkhQSEIyFKWQWTTNjaXPcGtaC4k6AAcSfgrqVKVWahEPofP+3u10mMVAihu2nYfA3hnP8AevH8geA+a+h7O2fTsKW9L6n/ALg1adOdzVVOJjNYyjhJP16udyA/rRX5deeT127R2TRz1kNm8HFYX1la7u6SAjP/ALxw1bBHzueZ+Km4uHRfL0tZv8fdnkK1WdeXFqPJs3VAr3HEK5vd0VP93T07dO9Lb5YI/hoMzrclRGDorgUnmb+p/wDf8FTe98zJHsNs7JitR+0q9oyabvDbw5W+yQ08I28hzOq5e1NoRs6fLUX83qzOlTzqzq5K8U228s3FoUUEj5/18VlFb0kiG8I5NiXbQ2OZ7I6QSMa8ta/vS3OBpmtkNrr2NP4XhKCcp4fbH+TVdw0Z2yvahJiNXHAyha3OfE7vicjBbM63d+nUhYXmwKVtRc3Uf7BV5P0Ldpu1ttHVyQR0wmEZyl/e5buHtADIeHC9+SWvw3GpRU5zaz9iZXLRg0fbM+aRkbMPBe9wY0d+dXOIAH+qV0/hijSi3Kp6dv8AJhzDZ1toOlxrbUDXXmAvGyjuywtTcT01Iftb2i0mHXbm7+b+7jI0P+N+ob/Ndux2BXr4lP5YlE6yWiId9t5/AD+Of/Wuu/hWmteJ+P8AJWrl9j1pu2aSV4ZHh2d7jZrRMSSfgBGlT4XpQjvSqtL9P8kq4k/Q6XgtTUSx5qmBlO48GCTvHAf4zlAB+C8ze0qFKW7SnvffGC+DlJZaNiueWBMAKAFOCQmGQEw84JCYICAXUuLRIWJGRdTgkJggJgBCQmCAoAQBTgkKCAhIUgvC2Y9DEtfxVVb6hEoq2SFBJZNI1jS5zg1rQSSdAAOJJ6K2lCU5bsFlsxcsdSKfaXhv4n/kf+i7Pl+8XoUuvA5x2kbdnEXimpCe4v4jqDK7lcHgweq9NsnZULKPEq6y/sVPerzUYGnoaVlJES462u48/kFvym6k8I9dbW1HZtDiz1keeB4U/FZ3Oe8Q00Dc80h4Rx66Dq91jb5fBTXrRtYpRWZv6V9zy93dzuqjnLobmWVmKuub0uFUIsAOLr8gPemfb6A/HXXjGVtH3VZ/7+xpvv6G02ZwR2PVLaiaPuaCn+7ghHslrf7MdeWZ3M6LSv76FhScU81JdX/2W04cR59DsbWgAAAAAWAGgAHCw5LwtScpvel1NxLCKqtkhCSE9rO0m40BY02lqLxttxDLfeP/ACNvmV6PYFlx6/FktI/3NavPCwfO9l7/ANDRR1HZQDBsGlrnaVFUO6px0brZw9XfRvVefu5c5eK2X0w1ZdH5Vk5iGFx6kn4kkn+ZXoNEtCrqT3ZChZg8wq8R8DmsJhp9HTOe7QOLPcAF/a6rl32/dU3Ro+vV+hZFqOrPDa3tOqq67I/9HhOmVh8Th/jfx+gVVjsS2tknJb0u7EqrloQa67DKy6ny5xnLg2/iygF1vgCQLqHnGgO09m20GHxiRtNSSx91C6WaokMZdlYPeIOl+AAsvL7Ws7ypJOpNavCisl9OcUen21Uv4Wf84/1Wn5Wq+9fks5ldh9tdL+FqPzj/AFTyrV96/I5n7Fftrpfw1R+cf6o/hWrnG+vyRzP2Nrs52kx4jMYoKScuDHPN3R2s0cL34k2A+JVNx8PSoR35TX5Mo18+hq5O2emaS00lQCCQQTGCCNCCL6FXeV6kopqa/JHM/Yz8A7VqWsqY4O6liMjsrXPLMuY8ASDzOn1VVz8N1adN1N7OCVcJvBPXEAEk2ABJJ0AA4knkF5yMZSlurVl8njUgON9rVHTSmNjZJ7aF8eUNv0BJ1+YXorf4Zr1Ib85JfYolcL0MiHtGY6jfVupJ44G2DXvMY7xxNg2MX8Xz4KHsCTqcPiJv7Z0Cr6dDUfbVS/hZ/wA4/wBVseVKi6zRHM/YHtqpR/stR+9H+qP4WrJ4c1+SOZXYp9tdL+Gn/ej/AFUeVKvTiIcz9iv21Uv4Wo/OP9UfwrWj/wA1+RzK7Ep2S24psUJbDnZI1uYseADl4XBBIIXL2jsWtZrelqi2nVUj02y2vhwqNj5mueZHFrWMtmNhcu1PAafmo2Zsud+2o6YJqVVEiQ7aqX8LUfnH+q6vlWq39a/JTzP2KHtrpfw1R+cf6p5Wq+k1+SeZ+w+2ul/DVH70f6p5Wq+9fkcz9je7I9oUWKTmKGnlblaXOe4sytHAXsb3JWpfbBla099zRnTrbxMl55v0L08hQSFILwtmPQxLX8VVW+oRKKskE/1/XBZxg5SUV6kOSRwztP2536TdaZ1oGus94Okrh8fIPXivf7F2SraHEmvmf4NOc9+WG9CMw0FMGi72uNtTmtcrpSqVm2eht7TZygt+epk0gp4iSxzQbcS66xnxJdUbtr4dbZlCSb+5qqusFVMxjniKLOBmNyGgmxkIHFbEIcODaWX/ALoec2jfu6qfZdiY7cRCnfTYcDu9Acr++9sTl1s078vtW0sOWhK51hmop13rU6Y7fY0JaLC6DHaZkmI0+HzHdKCMgxWNxNm/ti8aZnnTN7t7KaUpQoSrx+ao+v2+wwnL7Hb6SlZDG2ONoYxjQ1rRwAHABfPa9SdWbnN5eTeil6HqqOjM0eU9QyNuaR7WC9rucGi/S5I1+Csp0ZVXimssxlJI19dtLSQML5KmENAvo9ribcgASSVu0dl3NSaioP8AYxlVSR877c7TOxSsMxBawDJG298rB1+Jvc/NfQtnWKtKChHr6mjUlvPJ47GYA7Ea2OBt8pN5HD3Yx7R+dtB8SrL65jbUXN9fT9SIRyzd9quPtq60QxW7ilb3UYHC+geR14Af8K1Nk2sqVBzn9UtWZVHrgwez3FH09a1jI8/f2hOWwlYH6d5C+xyOF7/TVbN9BSpOWcY1MYdcF23uyU+GTnvXGWORxLJjfxnjZ5PB/wACq7C+pXUMw0a6oynDBFXFdDLfUrNns/gb6+YQxOja9w8IkcGBx6NNtT8FTWrRpRc5dCUm9CVjshxEcof4n/xcvx+z9zLODJkni7P6yDCXU0IjM1RLmqHF9g2JnsRtNvFc3J+ZXPltq1qXfFm9EtP17mXBkkc02p2Xmw2RjKjJme3MAx2azb2udNNbr0Nrd07mO9T6FUo7r1NIQtldMmJOaPspxCWNrw2IB7Q4B0ljYi4uLaHULk1NuWlOe7KWpaqUmdT7MNkHYXTvM2Uzyuu4tNw1jfYaHc+JP1XldubUjdSUKb0RfSpuL1IR207Jd3KK2JvgkOWYD3ZOUnycPUfFdv4f2hxaXBn9S6foVV4bryjljXlpuNCDcHoRwK9K92S1RQTLEdpsQxtzKZt3CwHdxggPI9+U8+HPRcynaWdjmq1+/wD0ZuUpaHQtiuymKmtLWFs8vERgfdsP/efyHzXndo/EMp5hb6Lv6mxCisZZEe2jaPv6ttLGfuqcWdbgZTx06NGg+q6+wrSVKjxJ/VLX+hVVkm8HOQL/AF5LvvrkpJvs7tdDh0HcS4ZHNIHuL3yus/MdLZTGcoAAFv1XLubKpdS3o1Wv06GcZKPVHvi3aFT1FPJE3CaeNz43NDw4EsLhbMAIxqL34qujs2pTqKUqzePRmTmn6EUwjZ2qrATTwPlAdlJaBYHoenFdCtdUaK//AElgr3W+h1jsr2EnoZ3VNVljPdljY7gkB1iXOINhYNXl9tbWpV6XBpPOX1/g2KNNx1ZzztH2j/aNe97TeNg7qLpkaT4h8ySfyXf2VZcpbqPr1ZTUlvSIswXXQzgwJlg+2e6wMiGG0smQWzyRuc9xvclx6rm17Piz3uK1+j0LItpdDN+0M/8A5VF/CKp8O0/90v3Mt59jsOxkZNIyV9PDTySjM5kTMgDeLQ7qbG/1+C8btieKu5Gbkl3Zs0l9jfLkPsXBYkhSC8LZj0MS1/FVVvqESirZJodscGnrqcwwVDadrriQ5C5zm6eFpDhlB1v1XW2Vd0bapv1Y57FVSDl0OdHsTf8AjmfwXf8AmvRP4qpdFTf7/wCCjgSY+xF/45n8F3/mi+KaS0dN/v8A4Doy7kN242Jmwl7c5Ekb9GyNaQMw4scLnKf56rt7P2lSvItxKpwcOpFsy31pqVE12R2gimg/Z9eSad5+5m96lkOgIJ9wm1x/kuZd20oS5ij9XqvciyL0wzOmpTATheJuAZ7VJV2zCLN7NjzhdpcX8JWEain/AORQ6/8AKP8AvqT/APJL9g9qpaSf9m4l4ZWWEMhNw9p9lhdzB9130XE2tsqncR5m3/qi6lU3flZ0wheQxh4Ztp6HEO3DHTNUspWXyQDM+3OV45/Jv/UV734dtVSocR9Zf2NGvJ5wcxyHofyK9EppFLTN1gOylXXPDYYHuBPtuBawD4vOn5LVuL62oR3pz/oTGDbOo1OHM2ZwmQtdnq6j7vOBzIPsDjlaLn4ledp3Hil0vZHXBe48OGTipYb8CvV50NdrKydY7Dtncz5KyRujPuorji4+27XoLD6leY+JL7cpqhDq9WX28MvJ1vEaCOqidFMwPY8WLT/MdD8V5C2uKlvPeg9UbU4Jnz92g7ByYZJnZeWncfC+2rCfcktwPx5r6Fs3a0LyHaa6mjUpuLIc0EG4uLcDry5rqSkmsGGGjtPZv2kd9lpq45X6NjmOgeToGP00dwsea8htjYkUnVt/6o2aVVvQ6fNKI2ue42a0Fzj0DQSf5LylKnvVFDubUnofMO1mITYhWS1BjeA93hGV3hjGjRw6L6hZwp29JU01oc2bcnk2fZvsu6ur2CRjhFFaWS4IuGnRmo5n0utfal/G2t211fQzp08s+jrr5pOTcsyN/AWLy2Scq7b8bfkjo4g45vvZS0E+Ef6tmnyLvoF7H4Ztoxcrio/sjTuHqccNHJ/dv/dd+i9YqsF6r9zXZ9G9muzn7OoGNcB3sv3kptrc2ys+QFvrcr5/tvaEriu4x+lG7RhhZNhtnje4UMkzRmktljFibyO0boOQOv0Wrsu0VzcRhLRLVmVWWI6HzLLTyvcXOY8lxJJLXXJOpJ+q+lKcIpYawc/DJr2S7LGqrhJKwiOntIQ4EB0nuN1Hwv8AQdVyNtbQVvbtJ6yLacMs6d2gbBR4o3vGWjqWjwvto8D3JLf9XJeZ2TtqVvLcqPMP7GxUo72qPn/E8LlpZXRTRlj2nUEeoPMHqveUq9OrBTg8o03Fp4MvZzHJ8PnEsDi13MWOV7R7rhzH8lhd0qdzDcn0Ji3FnTNpe1COowlzYmujqZfunR6+Brh43tdzBGg56rzlpsLg3m83mC1X6mxKrvRwceyHofyK9VvRx11NVIzMHxCWjmbND4ZGXyuLb2uLXsQsKkadWO7IlPBJj2nYp+IP7jf0XO8KtPb+TPfkSbs82rxPEa5kb6h3dM+8l8DR4G+7w4uOn5rn7TtLS1tnJR19NTODk2dkK8G5NvLN1MKG8skKCQpBeFsx6GJa/iqq31CJRVskKCQgCkGLieHx1UL4Zmh7HixB9CDyI5FbVrdTtpqpTMJx3kfOW3ex8mFVGU3fE+5iktbMB7rujxz68V9J2bfUr2nmL+b1Rz5wcGRcrofqVk82ZxqKupxh1e6zf9lqDxhkOgY482HTmFybmhOjPj0Vr/yXdFkX6GRJSl5/ZeJERTxaUlSeAB9mJ7ucTuR5FYxmsczQ1i/qX/f6onGepNuz7bGTvTh+IXZUxnIxzv7QD3SebrDQ8wuBtbZal/5VHWD6rsX0anpI6MCvLKbWhsjN8Uc5r1GASsW2+owUBRSa6Elcx6qeJLuRgoVDbfUkKCQCpTa6EFcx6qeJLuRgX+Kb8u4wUWJJdnPUrLfl3IwihJ+KNthYKKfsyci6hp9QVzW5qU3jqRowHnqUc5dUw0kUCxevQlgOspUnnIxkrnPUqd+T1yRuoF1+alt+ryFgoo3ScordTvNYwxoM3xUupPGGyNBm+KhTk+jGgLj1Tfk31GELn4rJzm/XI0Gb4qFUn6MnQXTem46vQaFFW28YCeQob1AUEhSC8LZj0MS1/FVVvqESirZIUEhAEAWWcdAYON4RFWwOhnbmY4fVp5OaeRC27S7na1FUpldSG8jgWNdmVdBO5kULp2A+GRuUBw5XBOh+C+gUds2lSmpynh9maLpSTMIdn+JfgpP+T9Vd4tZ9eIjHcl2J1huztViNIKTEaaSOSFv+i1Tspy/7qY3JLeH9ALlVb+3t6nFoTTT+qP8ABZutrGDwbspW18Hc1cD46mnbamqriz2t4RSuBvyu16zltC1oNVKcswl1j/H8Dck+vUnuwmJVkkPd19O+OWMWEhy5ZRwvcHR459V53a9rbKXEoSWH6GxTlJ6MlC4Tk2XhQAgCAISEAQBCAgCA86iHvGObmc3MLZmnK4fI8ldQqKnNSaz9mYyWhHNj2Pc+oc+eaTuquWFoe4EZGhhFxbU+I6rsbVqwUIKMEt5Z0KqeWeWKPlqK2pibUSwtp6NkjBHlGaWXOc7yQb2yAW+att1RoW0KsoKTnLGvotCJt5Nvg0zqyghe97mulgY5zmHKbkA3aeWt1oXO5b3koxWieMGaTaNZsMHvjlkknmkLamohAe67QyOQtbpbjZo1W5tiUKco04QSzFP90Y0ssxtt8Umhmi7mQtbA0VM4HvQ95HHkcLcD94fordkWtOpSk6i1baX7ZIqyeTbbb1b4cOnkieWuawFrhxF3N1H0K5+y6UJ3ihNaa6GblmBum8B8lz6mN5tdyyD0LKmTIx7vKxzv3QT/AJBWW8YSmovuQ+hGdk4aiWKlqnVL3iWEvnjfYtLngFpiaB4Mpvz4Lr7QnbwdSiqeHF6P+SqCb1yZGMPkmxCKmbNJEzdnzO7shrnuDgxrS4g+EeI2HFYWPBpWrqyipPexqRUbTLtn62STDC+R+aRrZ257AFxidIwPIGgJyAqu8t6ULxRjonh47ZMot7pGtm8bqTHSxyyuc/fGZnG15IJ4XSszacMwI/4Quzf2VFOpUitN3T7NPD/37lUZvJINvs8dG+aOaWN8YaBkIAOZ7QSWkEE2K5Gx5QdXhSipZz1/QsqZWptnwmCmkAkkcWxyODnuzOByk8bcraLSlUVWukopLKWEZ6qJC9jcZdPLSd3WSTudAXVcby3LH4dHt8IIdnAFrkWuvRbStadOnVbpqOvytdWURk8kgxd8k2IxUzZpIYxTPmd3ZDXOdmyNBcQbAAE2Frrm2ap0rV1pQTeca9jObe8XYFXSSYWZHvLpGxzNz6AkxGRoebaXOW6wu6FOF6oxWjxp+plF6GZspO6WgppJHFz3wMc5x4klouSfmtTaUIxupqGiTMqb0NqueWBQSFILwtmPQxLX8VVW+oRKKtkhQSEAQBAFOXjBDYsslnGMAWWI0ClYATL6gI8jCCgBQSEAQBAEAQBAEAQBZw65IZqsAwx1N3+Yg97VSTC19GvDAAfj4St6+uI19xR/4xwYQWDX4phFSKqaalMLt4pmwPEheO7LM9pW5Qc2j+GnBb1C+t1QjSrZ+V5WP6FcovJucHot2poob5u6jay/C+UAcOXArnXVdV7l1V0bLIrCMXZrCnUkUjHlpL6maUWv7Mry8DXnqrdpXUa84yj6RS/YilHCNZjWyO+S1T5ZHN72BsMWSR7QGta8nvWiwcM7r2N1vWu1lbwp04x6av8AwVyptvJl4vg8tRhZpi5nfGFrCbnJnbl1va9jl6LWoXlCle8bHy5yZuPy4Nlhbpyw7wyJrgbNETnOBbYanMBY3utO6du5ZpZ/qTBNGTNHna5p4OaWn5EEf5qmnJQkm/1M5LQjez+D1UG7xySRiGljcwZHPLp7gNYZGkANDbXtrqV27y8tqkZuK+aWv6fz+CiMJIysYw2fe4qqm7tzmQvhcyQuaCHuDg8OaDq0g6W1VNld0IUXQrJ9c5RMotvJ64PhDoKHuHPa55ZJmcLhueUuc6w1OUFyqr3ka10q2NPzoZKLxg0bNj5W1FBK2RgFNExk7dfGYg7IWaf43cbLo+MUpUa0GtZPK/rj+CtU3k3+1OGOq6SSFhAc7Lq69hlc1x4fIrkbOrxoVlUl01/sWTWUZ9ZEXxPaLXdG5ovwu5pAuqo1FGsp/cza+XBoMP2dki/Z5JYXUkLonnW7g5gAyaeZoOq6tbacanGXpPp9ipU9cnvjGGz73HVU3dOc2B8LmSuc0FrnB7XhzQdQQdLa35KqxuqHAlRrZxnKaEoNvJ7YTg74KDd3Pa55ZLdwBDc8udxsDra7lXc3kKt2quPlRko4RZspR1NPAyGdsOWKJrGujc8lxboS4OaANFjtGta1qkqlNvLfrginFxN2uYy8LEBSC8LZj0MS1/FVVvqESirZIUEhAEAQBSAgCAIAoAQgKckhQAgCAIAgCAIAgCAKSBZMgFE2hgJkBQAst5gKMsBS5N9SQoTwAp3mBZFJp5IChPACneYwFGRgISLJkBAEbyQEySEyAoAUgvC2Y9DEtfxVVb6hEoq2SFBIQBAEAQBAEAQBAEAQBAEAQBAEAQBAEAQBAEAQBAEAQBAEAQBAEAQBAEAQBAEAQBAEAQBSC8LZj0MS1/FVVvqESirZIUEhAEAQBAEAQBAEAQBAEAQBAEAQBAEAQBAEAQBAEAQBAEAQBAEAQBAEAQBAEAQBAEAQBAFILwtmPQxLnQOv7JWzW2bdb30MwVWJTuHeUrDwy69jJ4sRu7vKVH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HcO8pU+GXXsY4sS4Qu8pV62bdY+hmPFif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AutoShape 16" descr="data:image/jpeg;base64,/9j/4AAQSkZJRgABAQAAAQABAAD/2wCEAAkGBxQQEhQUEhQVFBUWFBgaFxYUGRQWFxYYFRwYGBYYGBcZHyggGBomGxUVITEiJSkrLi8uFx8zODMsNygtLisBCgoKDg0OGxAQGywkHyQ3LCwsKywsLywsLSwsLCwsLDQsLCwsLCwsLCwsLCwsLCwsNCwsLCwsLCwsLCwsLCwsLP/AABEIAJYAyAMBIgACEQEDEQH/xAAcAAEAAgIDAQAAAAAAAAAAAAAABgcBBQMECAL/xAA9EAABAwIDBQUHBAEACwAAAAABAAIDBBEFEiEGBzFBURMiMmFxFEJigZGhsSMzUnLRFRYkNERTgsHC4fH/xAAZAQEAAwEBAAAAAAAAAAAAAAAAAQIDBAX/xAApEQACAgEDAgYCAwEAAAAAAAAAAQIRAxIhMQRBEyIyUXGBI2EUkbEz/9oADAMBAAIRAxEAPwC8UREAREQBERAEREBhYK46iobG1z3kNa0XJOgACq9+J1G0UzoaZzoKCM2kmHim+FvQafdXhjct+xDdEprNs2vkMFEw1MoNnFv7cZ+Ny+6kPhjM1fUCNo4tbYN9ATqSu3J7Lg9IXBojijby4uPIX5krz/tFj1VjVSBYuu60ULb2aOp+2q6MOHxONku5nKVfJMtod8Rb+nQxgNGnaSXv8hZaGnixjFNf1Cw+85oDPrxVibD7r4aQCSptNMdbHws8h1U/mpWubl8I6N0/Cu8+LHtjj9kKEn6ik6TdDXA5jPEw/Dcrf0my+N0n7VXFKB7rxYfZTWq2YDvBNJGeoN/sStNWHFKG7mZK6McWnuSAfCBe6q+onPZ19onQkYw7bSaFwjxKmdBqAJm6wn1J1CmsMoeA5pDmkXBHAqNbO7YUuI3j8Eo0fBMAHA/1PELc4bhbKcu7O4afc4gei58i33VMvE2AWVgLKzLBERAEREAREQBERAEREAREQBYRRveBj3sFFLL7xGVvq7QKYxcnSDdFf7w8bkxWsZhdI7uB36zhzt4h6AK1MDwiOjgZBEMrGC3qeZPmqx3D4Ics1ZJq55ygnjceI/O6tavqBHG954NaT9AunqNmsUe3+mcfcovfbtIZ6kUzD+nD4h1ebWU73T7GiigE8ovPKATceBvIBVXsJh5xHEwZO8M5kk8wCdPwvSjRZa9TLw4LEvsrBanqYsshZQLgNgsWWUQEK282EZXt7WE9jVs1ZI3Qk9HdVrN3O3b53uoq4dnVR6AnTtLcfn+VYyqHfZs+YzFiEHdewgPI4/AfrxXThayfjl9P2KS23Rb4WVHNhNohiFIyb3h3ZB8Q4qRrnlFxdMsne4REUEhERAEREAREQBERAEREBiypXf8A4nd0EAOjQ5zh1v4fwVda8576Zc2JP6CNo+xXX0UbymeV1Eubd3QiHD6cAcWBx9XcV29sSRQ1FuPZOXLssf8AY6e3Dsm/hdzEqcSxPYeDmkfULnk/yW/csl5aKY3BQA1FQ/mGhv1JV4KkNxj+xraqB2jrE2PwuIV3rbrP+hXH6QsrCyuY0CIiAwtTtXQCopJo3c43fUDRbZcNb+2/+jvwVMXTTIfBSG4XEzHUTUzjcOaCPJzb3V6rzfuzky4uzLzc4fJekF1dbFLJfuUxPYyiwsrkNAiIgCIiAIiIAiIgCwVlEBhedd9EOXEn/FG0j6FeiiqW394baSnnA0cHNcelrZfyV19FKsvyZ5V5Swd2leJ8OgIN8rch9W6KTqnNxGO2MtI821zxjqTfMPwrkWXUQ0ZGicbuJS+2MBwfGIa1oIgndaQjgOAI+91ckMoc0OabggEHqDqtbtPgMWIU74Jho4aHm08iFCth8bkw6T/RuIkNLf8Ad5jo2Rv8bnS6tJ+LBPuv8Hpf6LKX0F8rIXMXMoiKQYWp2qrhT0k0hNrRn6kWC2qqPfntGAxlGw3Lu9L8IHhB9dVrghrmkVm6VkM3O05lxKNx5NLj8wvSCqTcRgZayaqcNHkMZ6Nvc+mqtta9bJSy7diuJVEyiIuU0CIiAIiIAiIgCIiAIiIDBUa3gYD7fRSRDxAZmf2bqFJlhTGTi00HueSsHxKWjnZMzuyRO1B0/s0r1Ds5jcddAyeIghw1F9WnmD0Kp/fDsWaeQ1kDSYnn9VoHgd/LTgCozsHtjJhc1xd8DyO0Z/5N89V6mWC6jGpx5OeMtEqZ6ZC1e0GAQV8ZjqGZhyI0c09Wu5Fc2DYvDWRNlgeHscOIN7eR6FMQxRlOR2t2tPvWJH2XlpST/ZvsRyhgrsO7hPtlOPCTYSsHxOPiW/ocbjlsNWu/i4EW+a7dNXRyC7HtcD0IX29jTxsVaTvlBHKi6FfjEFO3NLLGwDm5wVbbW74oowWUIEr/APmO8A87Dipx4ZzflRDklyTDbjbKLDIiSQ6Zw/TjvqT1I5BUHg2F1GM1hBJc55vK/WzG8xfl5Bd3Btna7GpzI7MQT3ppAcrfIf8ApXjs/gdLg0GVnF1sz3eORy7bj08XGO8mZbzdvg3eEYeymhZDGLNY0AfLmfNdxfETrgHhfkV9rzrvdm4REQBERAEREAREQBERAEREBhZREBw1NO2RrmPAc1wsQeBCoXeDu2koi6ala6SAkktGro/8tXoBfDwCLEXHRbYc8sTtFZQUkeVtm9paigkz0z7fyYfC63IhXHs5vWpKloZVAQPI1zftn0JXa2s3XUtYTJFeCU3Jcy1neoKq7G92NdTk2jEzerNT9F3OWDPzszGpwLZqdi6Gr/Up3mNx9+F/XyJstNVbsKj3MSqCOjrf9lULIK2lPdZUxH0fZbWl2xxRmjXyn1YSn8fIvTJP5GtPlE4G5cvN5qyR3pr+VIMM3aYdRDPL+pb3piABbyCrmHGMdqtGCY355Mq3mGbsK6rN6+pe1p1LWuuT5dAqT1rac0vglU+ES3E94VNCRT0EZqpuDWQC7W/2I4BbTZ3ApnPFTXuD5z4Y2/twg8mjmfVd7ZvZWmw9mWnjDerjq4+rlulxznFbQ/vuape4AX0sLKyLBERAEREAREQBFhEBlEWEBlFhEBlFhLoDKwl0UAIiIDjkha7i0H1AK4xRR/wb9Auwim2DDWgcBZZREAREUALKwikGUWEugMosJdAZRYRAcVTUNja573BrWi5ceAA5rFLUslaHxuDmng4agqDb48Rcyi7CO5kmNso45PeK6+4/FO1oTCT3oHZT6HVa+D+PxCmrzUWBW1jIWF8jwxo4ucbBYdXRiPtS8CO183K3VUhvh2mdVuZDFf2Zr7Fw0ErxoQP6lTDeLUimwQMGmaNjR9Fp/GdRvljXzRO8OxSKpBdDI2QA2JbqLr6r8QjgaHSvaxpNgXaXJ5KJboMMFPhsVhrJ3z/1Lp7z29vUYdSkXD5w53HwjT8rPw14jjew1eWya4hjEFOA6aVsYcNC42v6LtQzNe0OaQWkXBHAqmd9tpquipm35ggeZA/CuGhpxHExgFg1gFvQJPEowjL3JUrbRr37VUYcWGojDgbEEnQhY/1roy4NFRGSTYAEm5UA3y4XS0tGXRwtbLK/RwzXvxPPzW/2D2PpW0VM+SFpkyB5cb3zH5q7xQUFO2Rqd0SqoxqnjkbE+VjZHeFhPePoF31StLD7btI88WwG/l3dFdSzy41CiYuzrYhiMVOzPM9rG9XH8dV0sK2mpaolsEzXuAuWi4IHWxVS7UbRx/6atXtc6niFmx65Wk8HkDirPwrCaKWQVlOGOc5mXOw6FvQhXlhUIpvv/RClfBzs2toiSBUR3HmR+VyU+09JI8RsnY57jYNBNyfJVVvpwympY6eOCJrHvkNy297aefmrD2c2SpaaKB/Yt7WNgOfUm9tTx81MsUFBS33Fu6NjV7T0kLiySeNrm8W31HyC7WG4zBU37GVkluOU6j5Kmt3sUVVidbU1GUxszeM6XJOv0C5t2lA6XF56ima5lI0uF9crr8LX4q8+njFPfhEKdl2ErqUGKRT5uyka/IbOym9j0K0O3mMyQxiCm1qZw5sY6ADvOPyKge4yQw1NXTPN3CxPmbuusoYdWNy9iXLzUW7XV0cDc8rwxvV2gWqO2VCP+Jj+9vrZRDf1WZaFkYOr5R9G/wD1brYrZWnbQQtkha4uYC69yTdPDisam+41O6JVRV8czc0T2vHVpBXYVE4aDheO9hTkiF5sY7kizvXorZ2xx32OC7RmlkOSJgvdzjp9r3TJh0ySW9hS2NlS4pDLI+OORrnx+NoOrfVFTO6wy0mL1ENQbyvHfN73cLkkfVFGbEoSpOyYytWTaikFdi8x8UVNF2RB4Z32df6KtdmoKunr6qhphYzOIkd/Bjie/wCoBVuSCkwVhc1rv15Whx1e4utYOPOwC29Fg0Ec0lSxgEswGZ3UDhbpxWsc2hPbZ8fRXTZT29mhjp34bSRaNjJv1JcW3cepNlt9+zi2jpGAHIXWcelgLKcbRbJUlU8VNQxznxC4Ic4Wy68AulU4rT1rGRVMB7GbRhdrcj8K8My8rq65IceTb7KVEQooCx7cjYm63FhYa3UXwmcYli754+9T00fZh/uukJvdp5jjwXdg3Y0bO611QI/4CV4at9UPgwylc5rMkcbb5WDU26AakrByim9O7Zan3Kor5G1e0bbuGWEg3JsO7yV0wVTJL5HtdbjlINvWyhlJsHh1UPaWskvL3swke066/Jb7ZvZanw/P7OHjPbNne5/Dh4uHFWzThJKr22Iimist+FV21VR0zTqHBxH9iB/lW4S2ng6Njj+lgojX0GH1Ej6+VjjJA8sN3uGrDbwqWTwsq4C14OSVuouQbHz5JkmtEY1xyTFO2yp9xzTNVVtS7Uk2v6klXHLIGguJsALkqP4bglJg8Ez4muYy2d+pedOn1X3h2MNrLxPjIbIwlpacwc3ndw8J14KM0vEm5LgR8qo1O1GzdBi0BmJbdoNp2m1svXqPVRjcNRys9qJJMGYNYfdc5pNy35WUnp92VGwFrXTiIm/ZiV4bf/C3WK4jBhVO05MsYIa1sbbnXTgOKt4vkeONu+P0Rp3tlX7xHCtxulpwbhtrjobgn8K1dqa0U9HPJe2SI2+mi6UOx1Gan20MJmJzB2YkXPlwW0x3CYquF0U4JjPEAlt/mFE8sZaV2RKi92ed6PZx02ES1jC4SCXWxIBYfET1tdXDu72lhlwwTHLGIW2ktpbKOJ9QFwYLPRxUzaZkD2UszjGCXFxc5xtY31C2VLu7oYopIWMeI5S0vbndZ2Th8lrnzKaqXvt8FYxrgjWC0dfXTOxGJ7YxIMsLXgaRDg4A8LqM7NPkosfcydwL5XEOIsASdQdFdFTNHRwF1sscTNAOQHAAKP02zlDiL4sQyP7QgOaczmkerevqqwz7NNbPYlx4ILvpl9orqOlafX5kcVaOJYzBQU+eaRrGsYNLi5sOAHPgtfjWwVHWTdvM15lt4mvc21uluCjtJguFmWcFs0klLYuZNJI8EWvdocbOGnJQ5QnGMd9hTTNDu7wmSurpcUqWmOEXMefS4439AFt4G1WLVZrad4ZDA5zIA8XD3DRz7HkRzU+fSRVVN2di2KRnhb3O6RwFuC5sMw+OliZFE3LGxtgPIdTzUSz27rfhfBOkpDFxPQY1DJUva57wXFzdARa1tPkisV2F0GNTPkexxkgcY73c24/kOo80Wry4mlrTsz0N8M5MewQ4hUua6QsZHGQA3iSSDclb3ZZ7jTMEhzObdt+ttB9kRc0n5TRcndxIXikHWN34KhVFg4p3UcudzwQQ5jzdoNhZzByKIqwbolk+KjW1VCaqSGDNkZmzutxOW4tf5oiiGzsln3sdSup2ywF+dsb+6Txs65sfopEERRLdhFfybNsfBVOc52d07jcE20dpopthjLRRg8mhYRXm2+SIo4seDvZ5MmW+U+MZmn1bzUS2TIkqg6DNFG2MiSMm7XOPAtHujisorQ9DIfqJ3ZRTaHCDXVLY3PLY4oy6zeJc8W19ERUg6doszY7INc2nEb3ZjEcmbqG81uJvCfRYRRL1BcEBocF7FtJNnc4CUtdG4kxkvdo4N5EKwURWyO3uQlRHNsKR1T2NOH5GyOOcjiQ2xACxsnRmmfPBmzsDs7SeIzaWKIlvTQ7klVfYtgjnxVMjHhkzXaPtxb7zXDmCiJjdPYSRNsIbaCK/8G/hdbaSRzKeQsIDiLAnW2bQ/YoiqvUOxHcCwE4fURBkhe2SMNcHa6t1uD80RFM3e7HB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470488" y="287770"/>
            <a:ext cx="7920000" cy="512582"/>
          </a:xfrm>
          <a:prstGeom prst="rect">
            <a:avLst/>
          </a:prstGeom>
        </p:spPr>
        <p:txBody>
          <a:bodyPr/>
          <a:lstStyle/>
          <a:p>
            <a:pPr defTabSz="914378">
              <a:spcBef>
                <a:spcPts val="500"/>
              </a:spcBef>
              <a:defRPr/>
            </a:pPr>
            <a:r>
              <a:rPr lang="hr-HR" sz="1650" b="1" dirty="0">
                <a:latin typeface="Arial Nova" panose="020B0504020202020204" pitchFamily="34" charset="0"/>
                <a:ea typeface="+mj-ea"/>
                <a:cs typeface="+mj-cs"/>
              </a:rPr>
              <a:t>HF Belišće rast poslovanja i pokretanje nove divizije 2022-2024</a:t>
            </a:r>
            <a:endParaRPr lang="de-DE" sz="1650" b="1" dirty="0">
              <a:latin typeface="Arial Nova" panose="020B0504020202020204" pitchFamily="34" charset="0"/>
              <a:ea typeface="+mj-ea"/>
              <a:cs typeface="+mj-cs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E49DD6DB-893E-47CD-89F1-B6765E7F415A}"/>
              </a:ext>
            </a:extLst>
          </p:cNvPr>
          <p:cNvSpPr txBox="1"/>
          <p:nvPr/>
        </p:nvSpPr>
        <p:spPr>
          <a:xfrm>
            <a:off x="221674" y="1087785"/>
            <a:ext cx="4970318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 dirty="0"/>
              <a:t>2023. pokrenut će se </a:t>
            </a:r>
            <a:r>
              <a:rPr lang="hr-HR" sz="1350" b="1" dirty="0" err="1"/>
              <a:t>FoodTech</a:t>
            </a:r>
            <a:r>
              <a:rPr lang="hr-HR" sz="1350" b="1" dirty="0"/>
              <a:t> </a:t>
            </a:r>
            <a:r>
              <a:rPr lang="hr-HR" sz="1350" b="1" dirty="0" err="1"/>
              <a:t>Competence</a:t>
            </a:r>
            <a:r>
              <a:rPr lang="hr-HR" sz="1350" b="1" dirty="0"/>
              <a:t> Center</a:t>
            </a:r>
            <a:r>
              <a:rPr lang="hr-HR" sz="1350" dirty="0"/>
              <a:t> u Valpovu za izradu dijelova od nehrđajućeg čelika.</a:t>
            </a:r>
          </a:p>
          <a:p>
            <a:endParaRPr lang="hr-HR" sz="1350" dirty="0"/>
          </a:p>
          <a:p>
            <a:r>
              <a:rPr lang="hr-HR" sz="1350" dirty="0"/>
              <a:t>Ukupna investicija:		90 milijuna Kn</a:t>
            </a:r>
          </a:p>
          <a:p>
            <a:endParaRPr lang="hr-HR" sz="1350" dirty="0"/>
          </a:p>
          <a:p>
            <a:r>
              <a:rPr lang="hr-HR" sz="1350" dirty="0"/>
              <a:t>Broj novootvorenih radnih mjesta:	130</a:t>
            </a:r>
          </a:p>
          <a:p>
            <a:endParaRPr lang="hr-HR" sz="1350" dirty="0"/>
          </a:p>
          <a:p>
            <a:r>
              <a:rPr lang="hr-HR" sz="1350" dirty="0"/>
              <a:t>Potrebna zanimanja:		inženjeri strojarstva</a:t>
            </a:r>
          </a:p>
          <a:p>
            <a:r>
              <a:rPr lang="hr-HR" sz="1350" dirty="0"/>
              <a:t>			CNC operateri </a:t>
            </a:r>
          </a:p>
          <a:p>
            <a:r>
              <a:rPr lang="hr-HR" sz="1350" dirty="0"/>
              <a:t>			industrijski mehaničari</a:t>
            </a:r>
          </a:p>
          <a:p>
            <a:r>
              <a:rPr lang="hr-HR" sz="1350" dirty="0"/>
              <a:t> 			zavarivači…</a:t>
            </a:r>
            <a:r>
              <a:rPr lang="en-US" sz="1350" dirty="0"/>
              <a:t> </a:t>
            </a:r>
          </a:p>
        </p:txBody>
      </p:sp>
      <p:pic>
        <p:nvPicPr>
          <p:cNvPr id="3" name="Slika 2" descr="Slika na kojoj se prikazuje tekst, nebo, trava, put&#10;&#10;Opis je automatski generiran">
            <a:extLst>
              <a:ext uri="{FF2B5EF4-FFF2-40B4-BE49-F238E27FC236}">
                <a16:creationId xmlns:a16="http://schemas.microsoft.com/office/drawing/2014/main" xmlns="" id="{73D2954D-67A9-4FF1-8BBA-0560FEEB3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18" y="1129894"/>
            <a:ext cx="4298263" cy="2417773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68F6C9AF-1B24-45F0-8B76-B92AAF5B093A}"/>
              </a:ext>
            </a:extLst>
          </p:cNvPr>
          <p:cNvSpPr txBox="1"/>
          <p:nvPr/>
        </p:nvSpPr>
        <p:spPr>
          <a:xfrm>
            <a:off x="221674" y="3752792"/>
            <a:ext cx="807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350"/>
            </a:lvl1pPr>
          </a:lstStyle>
          <a:p>
            <a:r>
              <a:rPr lang="en-GB" dirty="0"/>
              <a:t>Faze </a:t>
            </a:r>
            <a:r>
              <a:rPr lang="en-GB" dirty="0" err="1"/>
              <a:t>projekta</a:t>
            </a:r>
            <a:r>
              <a:rPr lang="en-GB" dirty="0"/>
              <a:t>:		</a:t>
            </a:r>
            <a:r>
              <a:rPr lang="en-GB" dirty="0" err="1"/>
              <a:t>Građevinska</a:t>
            </a:r>
            <a:r>
              <a:rPr lang="en-GB" dirty="0"/>
              <a:t> </a:t>
            </a:r>
            <a:r>
              <a:rPr lang="en-GB" dirty="0" err="1"/>
              <a:t>dozvola</a:t>
            </a:r>
            <a:r>
              <a:rPr lang="en-GB" dirty="0"/>
              <a:t> za </a:t>
            </a:r>
            <a:r>
              <a:rPr lang="en-GB" dirty="0" err="1"/>
              <a:t>proizvodnu</a:t>
            </a:r>
            <a:r>
              <a:rPr lang="en-GB" dirty="0"/>
              <a:t> </a:t>
            </a:r>
            <a:r>
              <a:rPr lang="en-GB" dirty="0" err="1"/>
              <a:t>halu</a:t>
            </a:r>
            <a:r>
              <a:rPr lang="en-GB" dirty="0"/>
              <a:t> 6.700 m2</a:t>
            </a:r>
          </a:p>
          <a:p>
            <a:r>
              <a:rPr lang="en-GB" dirty="0"/>
              <a:t>			</a:t>
            </a:r>
            <a:r>
              <a:rPr lang="en-GB" dirty="0" err="1"/>
              <a:t>Završetak</a:t>
            </a:r>
            <a:r>
              <a:rPr lang="en-GB" dirty="0"/>
              <a:t> </a:t>
            </a:r>
            <a:r>
              <a:rPr lang="en-GB" dirty="0" err="1"/>
              <a:t>izgradnje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studeni</a:t>
            </a:r>
            <a:r>
              <a:rPr lang="en-GB" dirty="0">
                <a:sym typeface="Wingdings" panose="05000000000000000000" pitchFamily="2" charset="2"/>
              </a:rPr>
              <a:t> 2022</a:t>
            </a:r>
          </a:p>
          <a:p>
            <a:r>
              <a:rPr lang="en-GB" dirty="0">
                <a:sym typeface="Wingdings" panose="05000000000000000000" pitchFamily="2" charset="2"/>
              </a:rPr>
              <a:t>			</a:t>
            </a:r>
            <a:r>
              <a:rPr lang="en-GB" dirty="0" err="1">
                <a:sym typeface="Wingdings" panose="05000000000000000000" pitchFamily="2" charset="2"/>
              </a:rPr>
              <a:t>Početak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proizvodnih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procesa</a:t>
            </a:r>
            <a:r>
              <a:rPr lang="en-GB" dirty="0">
                <a:sym typeface="Wingdings" panose="05000000000000000000" pitchFamily="2" charset="2"/>
              </a:rPr>
              <a:t>  </a:t>
            </a:r>
            <a:r>
              <a:rPr lang="en-GB" dirty="0" err="1">
                <a:sym typeface="Wingdings" panose="05000000000000000000" pitchFamily="2" charset="2"/>
              </a:rPr>
              <a:t>prosinac</a:t>
            </a:r>
            <a:r>
              <a:rPr lang="en-GB" dirty="0">
                <a:sym typeface="Wingdings" panose="05000000000000000000" pitchFamily="2" charset="2"/>
              </a:rPr>
              <a:t> 2022</a:t>
            </a:r>
          </a:p>
          <a:p>
            <a:r>
              <a:rPr lang="en-GB" dirty="0">
                <a:sym typeface="Wingdings" panose="05000000000000000000" pitchFamily="2" charset="2"/>
              </a:rPr>
              <a:t>			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13784789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AutoShape 4" descr="data:image/jpeg;base64,/9j/4AAQSkZJRgABAQAAAQABAAD/2wCEAAkGBxQSEhUUEhQUFBUVFBcVFxcVFhUUGBcXFBUXGBcUFRUYHCggGBolHRgUITEhJSksLi4uFx8zODMsNygtLiwBCgoKDg0OGxAQGiwkICQsLSwsLCwtNDQsLCwsLCwsLCwsLC8sLCwsLCwsLCwsLCwsLCwsLCwsLCwsLCwsLCwsLP/AABEIANgA6QMBIgACEQEDEQH/xAAcAAABBQEBAQAAAAAAAAAAAAAAAQQFBgcCAwj/xABGEAACAQIEAwQGBwUGBAcAAAABAgMAEQQFEiEGMUETIlFhBxQycYGRI0JSobHB0RYzVGLwFUNygpKTJFOy4Rc0Y6LD0vH/xAAbAQACAwEBAQAAAAAAAAAAAAAAAQIDBAUGB//EADQRAAIBAgQDBQUJAQEAAAAAAAABAgMRBBIhMQVBURNhcZGhFDJSwdEWIiNCU4Gx4fDxFf/aAAwDAQACEQMRAD8AotFq6NJauIfULgDSGiigApb0WotQAA0orkGlAoEzoj+udF65NdKpJAAJJ5AC9/cKBCLSmrDlHCEsp+lPq67e2Dc38Fq0YL0fRk+xNIPF+4P/AG72q2NKTMVbiFCk7ORm6Ak2F7nawF/up2mVTsdoZj7o3P4CtxyvhcQgBNEYHLSpbn5uTUquXP8A85v9KfpV8cK+bOVU49FP7kfP/h8+DJMT/D4j/ak/SvOXLJl9qGUc+cbi3zFfRC5aRylcfBf0obL3P963xVD+VS9kXUqXH3f3V6/Q+a12NJqrfs14WEwIcRvfxBQ/Aqdqo+P9HqBjtNGOmn6Rff3hf76qnhpLY6GH4zRqe9ozOaGqw5zwnLAe4e3XfeNWJFre0LbVAOtiQdiDuPDyqiUXHc6dKtCorwdzkiktSkUVEuEJopSKPxoAS9LRRQAClBpLUAUCFtRceH40gFd6vIfKmI4vQaUHyopDAe6kFKKSgDoiudNKaBQAbiikNW7hfhNneOSdbo1mEe+tx0LL0X386lGLk7IprV4Uo5pMi8l4clxC6wQkQNjI24v4KoNya0jhjhDs07ndJ5yuBrPkmm1hz5351ZMmyMJcuqAc1jAGlfha1/hU1YAbbVvpUEtWeUxvFp1Hljt/vMZ5blaQjYXJ5sbXNP6q/EnHeDwLaZ5e9pvpQayBtztyqn8VcdTu4iw7eqN2XaMZmQd0jUOYNmI2AHWtKVjiym5O7NXZwBcmwHWm7ZjELXkQXFxdhuLkX+41i3CfEjacOcRPNJLJK7lT2hUwL1K3K2Nj0tvapjCwy+ozYlzd55XEY3bQjyWQIDysovZbbsaZE0wZzCSRrGwJv0sOdjyr0jzWFhcSLa9r3tuRe3yql43LynqeGUjU+7kAg6UQXDb3sWO+/h4V1DhmfH4gCxjghjGi1l16ixe3s6tOw2v50AXxWBFxyNJWUSZhJpjmWaVDLipFVTK+0UZ027O9uYPLlcVzw56UVRZvWSWWOXQHPdJXlspF2IN70AaTj8pST+VujAC/uqo8T8JiVPpF7wvaaPn/AJ16/DoKs+W8SYec2SQA6Vaz9wlWvYgHmNqlioPPcEe+oSgpGqjiqlJpp7HztnfD0uH3I1xnlIlyp5bHqpHgaiBX0DnWQBwNCKyX78Ztpbxsp2BrJeJuF2iZ3hBMQPs76479GXmR51gq0HHVHq8BxONZZZvX/epWKBQPhQTWY7AlqBSj86Q0AKf68aKRaW1MA+NJS0lqQBegUCkNAzrxpBSUt6BC0n60VNcK5IcXOF5IlmkPgoPL3nenFNuyIVKkacXOWyJXgvIQ9sRMLoGtGg5yMLbn+UVsGTZXoGt7GRtzt7P8o91MuHsvUntAoCL3Yl8AvUDp1qyCunRpKKPE8Rx0q02v94fU5as8444vIMkGFbvRqDMR7QDEroQHm1W7i3HnD4SaUbFU2v4kgD7yK+ZcfjmRmDAHEF1c4hWuwuGugNvv51ecs98zxy9i7A6kxE/eWSz4hUhsbdobgKTe1uVMJ85Z1mQJqEpXeTvyIotpAYjbbbzr2w/DcrCUyaYiIjMNfN78gg6kjxp/luVxF8uWONnknZTIr+y41k91vCw60AccD45kxmG7RtS96JVvcKGLDQRblzPxr6GjggUx4NkJGntV3Nu43je//wC1k3DGVtJmWLmjhhSNJxGVbS2kqdwgGwNt/jWj4bHLJj3mX93DB2ZJvu5LPYDpZbb+dAEnBi4pZpSYyHwmwYnmGUNtbmDYc/CvBMThxG2M0uq4gKrj4lLsL28rioXAZgEwuMxTXVZXYr9rSD2Y38yCab46wwWDwv8AeNIt18hd2J8gCKBkd6QXgwEMKau1KM7pC9u8GBuLjew2rJjjiMJMmsp2kwlWLQpDKWN2LsNW1rAA71o/pmxuHLBGY9qsSmFQCRY31F/KwWw8qqmFZ5ny1cT2c8bKwCxjVIUGo6ZBfe3Me6hiEzDFtFMzx9kn/BqUsWkA0ksGv9R7j3CtY4B4x7fTh5BIWCJaRwq6iVJsbddib1i8OVsExU2DlI0zDDsgsGaKclRct/MLH3U/wuNMc5DA4doo4tQaR7iRCNxZiCCGG2+3hQM+lxURnuVCQa0A1jn4MOqnxrrhbNhisNHMPrDf3jnzqXIpNXViUKjhK6Pn7i3IREe1iFomNiP+W32fd4VWzW98VZSti2m8bjTKB1F9j76xPO8tOHmaM+zzVvtI24P9eFc2vSyu57XhmNVeFnuMAKNPSigVnOqJReiltTAAtGs0Cutfl91AjigiilFIYlBFLekJoAUCtc4PyEwQJH/e4i0kh6rH0U36W/Os94Myz1nFxoRdQS7nwVRff7q23IR2jySnqdK+Gldhb+utasNC+pwONYlxXZrxfy+pNQRhQABYAV60gFLXRPItmf8AppzPssAUtcytp36WF7299qyaHhuaDCs5SOQTYZTfe8CvIFugt3nN+luVar6WMt9aWKHXpbS7jf6y6LavKxPyqP8A7PjZMOkrqhbDIsALadUsZLFDtax2pjSKzhcGGOMWFXxPZwQoGluWQst2Nn3FtvhRiXjTMcsBkVIBhgsehrhXIIAuNr6utcZjxvPh8eO0h7MCNY5ojYBgDYuCOYtexqn4/CdpPqwmswiYiIklmjUnYaB3gB5+JpAWLC8ZxYATKiTPiBimd+006JGBKvYjccr8qn8w4skGDM8GhRNCpcWBsS8iGx8QAoqlZzwtO87NqTvWLPIyRaid37ly17+VzUvj4uxwXq8SNMCCmpdbFQz6rglABb+vJhqRmK4ylmw6YMNaJmUE2Gqxa5v48711nfGeITExewwwTlUbrINGnv72a4/Ko7Lsu7I6p8NNJ/LolXTvfUCqkHka85vVjIxlhxMK8yNd9+oBZQfHn+VIRZ8+zqDH4SKfFh4ZGmZI+zAYabIDqBIuux67U6/sGF8c0uFlRY4MOWPYtokSVY7g2tax6m55kVWszlweIghihmeJYVYDtkuGLG+piPAbXtUlLFHgYXSDXK2Kh0dpESSxB1vZdNwLWHuBoAMPgXiwcJljJlxeLEmtN5bRtc7cjzJsKdS4EY7tubM+KjjjxDABv3XeR06WN/lXt6POIl+jXEG/qiu0avsS7W06WO99mv0AHKrFFlv7qaDn9LiZkubWN7BrfW5i/PemMmfQ3mzSQywOO9BMy6ujA8iN+VaPWWeinDdliZ1Had5Q7CTmGJGw8AOQFanSEzzmiDCzC4PSst46yG8bhV1PCdS87tExuV28PzrVjUDxJCBpktcA6XFuatzH3ffVdWKlE24DESpVFY+d70Cn/EGXer4iSLojbe47r79iKYC1cpqzse9hJSipLmBFAG3nRSg2qJM4o+dKKX50Bclf2Zxn8NP/ALbfpXJ4dxf8NP8A7bfpX0lppNNb/ZI9Tyf2iq/AvU+bv2dxX8NP/tt+lH7OYv8Ah5v9t/0r6R00aaPY49Q+0NX4EZBwBlUmHjxE0qPGxAiUMpU72Nxf4itTynD6IkX+UX99t6juJt+yT7T/AIWqeUVdTgouy5HNxuJlX/El+b5aC0UtFXHPM4zrGxSY6YSFVMCLuW2FyGBccwLra4251T+IuFJcYGeB1Z2YMqxShou8bF1FwUIBv56RVu9KvBceIX1pX7F0GmRtGsFDtcgbm3x51j8OSrGqYhJEkjTEIjhR7FzcNv8AVO+/S1BImeIo9KdnjmDyIUVGG0z6drWb2E8zcnwqx4DBEQMd4SqlhhsOB2j2GrQzHYG1j8a64/wsMeYYHGSWMbINXmYwCt/EbH51xwxxVHg8ZJFiU/eSallFiF7W9mvf2TY70hlawfHsABjmwRj/APVRtcoN7EkSAA9flUzgWhlYGDMo7agbSaoyB7gCCfjUZx6cPNiZfWcM8F3OjEQBWR1vZXksNyf8XyqDwnBizWMGMgku1rSAxNv0s+1MV2b/AB59g1iUNiICQgUnUDcgWJ+dZpNmUUbv2uNwrozHYq0htcnlYb286h//AAmx5PsRkHrrQjfnt18qicXwGYtQnxOGi02vbVK1/DSg2J3/AAoC7HXEGe5ZJ3IsK507PNHojvb6yrc35bXI5GrbhGSTDxSwpYBRoR00NpGxJG5I63U9OVUvhjDYFMRHftMY+oC2gRxi+2oq12bx2rQfS7mMQGGiiNsRrUposNALLsfu299IEVXG4LD459nVGhJVrKp3JBV2IsWS9wSLEeBrvh7imeExZesRciU3ZGu8qX1BV1gDRYePIHwqSXBxf2i8uHIDNFGAqi+mWVgha42Gxv7wat3FeNwmXxr2qM0rxm+jSpYAd4kt03+6mBIcNW9eka63ljJIU3s2oEpe3Sx+VXWs89H+K9ZdXjiEUEdyoBuCWH3tvua0S1AmJTbMINcbKeop1SGgIuzuYV6QsETJFKqnvR6GsCbNESLm3WxXnVRMDj6rcvsnlX0LkfdknQ9JNX+of9qmwlY3hlN3uejhxuVCKp5L27z5faFvst/pNAib7Lf6TX1BoFGil7H3kvtE/wBP1/o+Xuyb7LfI0di3gf8AS36V9RBBSdmKPY+8PtE/0/X+j0oooraeZEtS2oooAr+ef+Yw/wDi/Op8VBZ6LT4dv5rXqdFQW7L6vuQ8PmLRReiplB5zRB1KsAQRYg8iD0rE+KvR82CgxhR9WGkTWq6bGNw9wNyb8+flW4VD8W5acRhJolF2dCAL236b9KAKVNlCZrk8XZbtGt4y/eOpVI0kg7X5c+VUrLsqjaAhx68mkqifu54nRfpEBJ1bE8r1fPRhiY4g+HaQiXUbxMCNOnY6drfeelZ9nPBmP9ZxD4eN2HbSaezcCwLdVLA7jfl1pch7Edho1XUseZGKxP0GLRwAN+5d20tb8RT+LI8QZ48R6nBiRECB6vIiq5vcMdA2tuOVQ2Y4LHyBI8UjIqE2aSInxuGZASeV96d8H4eYRyd06VYEsXZGS2w5svdPx60DRoCekDHp3DlEykWAAfu2A6ER7+776oOeZNicVL2wwDoWbUyu+odSVJNtjfwq75TFMdTJFK5LJZwztFo0EOo732vLpUbxNnBSNF7PEBmZ7HfvBQbi4a/VflTAg48qxWlmaTC4KNAd41DOoC29uPcnao6fNcLho/oD6xipAT6y5J0C++iNr6WO5vcbU2wwnNwwna4LBd2UrbYEC+9SXDPBGIdlebCyLGXBJNgNCm5PPYbEb0gJH0c5ewmw2kntJJO1fmbIp2DfaJ33rQeKsmbFYlDGiFkOnW66wotvcchfY+dq79GqxydvJ2ahlk0q+m1ktYKp6DY/OrZkxDdo49lpDp8wOvzJoQM9soy9cPEsagAKLbCwJ6m1PaBS0yAlFKaSgZXsG1sbKPEA/IVPgVX8Gf8AjpfIC/xBqxVCHPxNGI3XghLUpopamZxKS1LS2oEFFFFABSUUUDILitbLG4+q4++puM3FMs9w+uBwOdrj4VzkWKEkK+Q0n4bVDaRe/vUU+j/kkaKKWpmcKSlooAoOa5SkGZRy9MQemxWQWuQet6teMwpU9rGRqA7w6OB0J6G3Xeo7jvANLhiye3Ee0W3Pu77edNOD+NI8dhhJGrF1sskexYEgd4b7ikSuWPCyiWNX6MAfn0rKvStEZsVBgIrxCYAuwW4YFjZW8QLdD1rScLMsDOjnSC2pCfZOvcqD43vtWceljKp2xuHxQBbDxBCxU2Is5JAI8bgfGmBM5WZspjiw00izq+sRlR2ZS1rLbfUBc+HuqZOBLzQrOFmRoid1tZwQdQIPUNa38tV7B+kVcQ6w4bCSSsi37+m402UkWJ5G2/nU3NmMs82G7JHjdSTMjC2lP5jysSBb3UDLPhcDHHsihdrbUxzyZtPYxgdpKrKt9gBY3ZvCpeoDIO/NNMWUh20xi9yETnt03J+6gQyyzLlwGAZTs7agSOsjkqpt8RVkyyDREi+Cjy57/nTHPYg7QJfftQ9vJBe58r2qYFITFoopaYhKQ0teWKkCqzE2sCb0DWuhCZKdeInfzUfIEGp+obheI9kWPN3LfP8Ao1NVGGxdiH+I0uWnkAoBooqRQFFFLQAlFJRQAUtJRQMRhcVA5QOxnkhPJjrX487VYKhOIoCNEy84zv8A4TzqMupdQd24Pn/PImqWm2AxIkQOORFOakimSadmFFFFAjlhfnWJZwi5NmGsBkD6TCVB0upZg0LAbbA7HzNbeapfpXysTZfKbXaMB1NtwVIP5CgaZIw59DPiHwjAErCkrAno99vlUbn+AlEE2GijaaJ0DISQQveu0fO5G1x76onAsEmKmixmsK6FMKALEsiL3nNupsBzrbgKBlA4MyqGOczRoYz2KRutraGUAFWH+VSDyNWPEs8eKLiNnV41W622Kk7bnzPyFSs7pGC7WHK5tz3sL/E17UBcrEWfPiJZYox2KxDvu9iwJHIJ+dTGUZakMaKp1FQe8eZ1bk/hXpiMsjcklRqYWLDY2/OobNJZo5dCE3kjEUK3FgRq1yHw0qB8SKAJDAv2s7yfVjHZp5k2Zz/0fI1L0xyfACCJYwb25k8yx5k0+pITCiiimIKguKZzpWNebt08Pd8am3aw3qAyxe3neY+yndT4df68ajN8i+gknney/nkTeEh0IFHQWr2pBS1JaFLd9QooooEFFFFACUUUUDCiiloADXLrcEHkdq6ooEV3Dv6rKY2/dyG6nwPUVYAabZjgVlQqefQ+B8RUVl2PaFuwn5/VboR0qHuvuNLXaxzL3lv395YBRSA0tTMwGmOcwB4JVPIxsPuNPjUZmOPKsUWJpDpudJAAvcW367GgDBPRUywYptcmiSMaI0bVodtZDX8CdrG3U1vMmMn+rAT560H5+/5Vic3C+LwuMSYxiz4h2jU7nvFmCWHXfnvyrVsix+MSMjEQO7lmIbUgFjyHSkSJbH4Jp0AZjHsbqN+9tbfyr0yyOVQFlKMALBluCbcrj3VFLiMV3i0bnULKoKAJ4m97k714tmz4RGeSKcx2UbkOQxIHMnYEkCmBPSNKXAGkJ1NzqPkB0+dR+WS9viZJLd2IdkpI5se8xHl7NMfW8Q03anDSaVX6Ma13uN9QvYXsvj1pMixkmHjAmw7jU41OGUjU5Cgnf/CKALYKWkFLQRCkNLeonOc07PuJ3pW2UDpfrSbsThBzdkNs+xhdhBF7Te0R0HnUrl+EEUaoOg+Z6mmeSZX2QLOdUjcz4eV6lqjFX1ZZVmkskdl6sAKKKKmUBRRRQAUXoooASiikoGKKWkooELRRRQAGmeY5eky2Yb9COYp7SUEoycXdFew2Okw5CYjdfqvz+BqdikDC4II8q5xWHWRSrAEedQk+Alw++HJZeqHf5VDWPgX/AHKvdL0f0LAarOItiMWjAFBh2YM5a2o7EKB1F/xp/hM8Q7S/Rt4NcfImlfJcPIxfQCWNyQTufE2qSaZVKEoPVDPD5lHN2omVA2HkZgCRyC917+4morXLmGXsTZZO0Jj3C6gp2vvtcFhU7+y+F3+iXve1z39/jXpDw9Ao0qgVfAEgUESEzXTFhIfWYzII7a9Dju32vsd65xkavhUjwYDQSH6SzjWq8+7qPO4HQ1Ovw5h2uGjDX5g3I+RrlOGMKOUSj3bUBciGwxTLgksZkKblBIAbA8yQd9ulePDOQSEmRmMeHcq6wA3NwQRqPvF+dTp4awx/ulPwqVjQKoA2AFh7hQFzugmmONzWKMbsL+A3N/hUUk+IxJsB2UZ623I+NJySLI0ZNXei7x3mecWPZwjXIdtuS+ZpcoynQe0k70p5nw91OcuyxIR3RueZPM0+pJN6scqiissNub6gBS0UVMoCiiigAooooAKKKKAEpKWigYUUUUALS1zS0CFopKKACkNKaKAGeNy9JRZx8RsfnUUmSyxG8Mnwff8ArrVgNJUXFMthWnFWW3Qh/WsSntRK48VPT414txIB7UTj4r+tT1c9mPAfKiz5MkqkPzR8iD/amPqr/IfrQvE6HlG5+X61Ndgv2R8hXQiHgPlStLqSz0fgfmRC5nM4ukBt5kfka85sDiZRZ3RV8Fvep0C1LTy9WRVbL7sUiKy/Io4jfdj4tY1KiiimklsVznKbvJ3CiiimQFopKWgAooooAKKKKACiiloA5pK4nmVFLMQABck8gPGq8eOsB/Ept/i/Sk5Jbstp0alT3It+CLJRVaHHeA/iU+TfpU3hMwjljEsbBkIuG6WHM0lKL2Y50KkPei14odUtV0cbYG9vWY+duZ6edqU8aYEEg4mO4NjuenPpRnj1Jey1vgfkWGioD9s8F/ExePP8qWPjLBNYDERm/Lf/ALUZ49RezVvgfkT1BNQH7ZYG1/WYrebW8OXzFSWAzOKcXikVx/Kb01JPZkZUakVeUWv2HtJUdjM9w8TaJJkRh0Jsdxf8K4biDDA2M8YJ8WHWjMgVGo9cr8iUpajEz7DnlNGentDpz/Ol/tzD2v20dtjfUOvKlmXUOxqfC/IkqK4ikDAMpuDyIpjJnmHVirTRhgbEFgCCBe1qd0RjCUnZIkaKjhneHPKaP/UKXC5zBIxVJo2YcwrAke8dKMy6jdKa/K/IkKKjmzzD9Zoxz+sOhsa6lziBApaaNQ5spLAaj4DxNGZB2U+j8h/RTM5pDpLdqmkEAnULC/K5rwmz/DILtPEova5dQL+HPnsaMyBUpvZMk6KYwZtA9tEsbauVmBv7rc69MbmMUIBlkSMHYF2C3Plei6F2cr2s7jqiowcQ4Ugn1iGw3J7RLAeN70i8RYUmwxMBNwLCROZ5daMyH2VT4X5EpRTfFYyONdUjqg8WIUfM00wvEGGkICTRkk2A1rcnmAN9/wDtRmQlTk1dJkpRTaPHRs5QSIXHNQwLD4XvTi9Mi01uNM0wQnheIkqHUqSOYv4VjXGfBkWAhDGZnd2sq6QBYe0efurap8SiW1sq35aiBf3XrEPSNnoxOKZUOqOG6Lb7X1iPjcfCs2Jy5bvc7fBO2dXLF2juyqLbz/rl+VXPhnikQYDEQFhq03iub3Z+aW6AWv8A5qa5Pw8k2XTzghpkYEAHUwjW1wVG4Ld4fKq1G/mLAWPu6isavTs+p6OoqeKTg/yy9VqcKBtf2b7gbm/xqx8JcNRY5mjMpikVQwFgdQvYkb9Db507yfh0SYGfESFUYkdhdgoIT2rHz3Ft/ZqDyLNDh545l20sCxN91NgwI91/uoUcrTlsxVKrqwmqLtKOn7/7QkuNOEv7PMel+07TUTdbWK2/WvHhrI8PiFdpsSsBVioBtuNJN96sHpazOOb1YxyKw0uSFIaxOmwNuR51C8J8MxY7XrxKxMpACkKS2q52uRfkPvqcortLRVzPSrzeDU6smnzdtd+lh7iOEcGFJGYRkhdthzFtiL7j9ar+QZg+HxEbxs1g4LaSSGF7Nce6uc8yeTCTGOVLEX0m2zqPrKevu6Xqw+jnCYaTEA4iQBk70aNpCkjqSTv7qW8kkrMnKWTDynKTmmui+RYOPuDw3aY3tLWQMUI2Nl5X6Dn86zvK8CssyRvIIlZiC5Gw2NrE9NrfGtp47nRsBMFZTdDazDwPKsbyXLDiXSIEDUSNRNwNuZFxfl0qdeKU1Yy8LrTlhpZ3a2i02Vi0R8CQE2GPiJ6cr36W73hf51AcXcMSYObswXlBRX1BGt3iw0mwtfu/fVqwnoucOjLOh0OrezfZSDbZue1at2AIsRf371ONDMtrGWrxR0Jpxn2i5q1rehDcCg+oYe+q/Z76gQb3N9jWSZnlhxOayw6iuqQm/Pkl9vHlat4AqPxmXwrqk7NA+k2fSNXLxq+dLNFLoc3CY/sas5pay27tTB8Hgy8yw6v7wIWNwB3rD8/mKsfDWT6MxlgDclkQMOgdNiB15+f5VC5Yg9cTUGF8SLXveyyc/wAK3SLAxau0CJqP1wov86zUaeZ+DOvxLGOisvxR9epgnGHD8uBm0OxdWGpX3Fxfce8bfOvbM3jfCYKOFy0t2DIOYLsBv4G+kDy3rTPSvgkfAs5HfjKlD72AI91jVE9E2AjlxbGQAmJA635ar23HXnSnTy1Mq5l2Hxna4Tt5bw6c9P7LPhuCpIcumjaRSz2k3BIUhRdfurPcnwXbTJEzhAxPeJG3Pffz8vxrfs4/cSf4D+FYPkGTnFz9irBCVYgkXvp8d9jUq8FFxSM/DcTKpTqTm7c7220O8+y0YOVUSZZABq1Id1JJ7u3I/rVrzbK5cXlcU0knegV2JYbsDsL28rCqbhcCoxKRS6lGvQ1tiOmwO1r9fCtj4jw8cOWyoo+jWE9envpUo3zdOhPGVnTlRS1lfe37fMxvhjIWxs3ZBxH3C5ZrnkRcW+NSOacFYiCdFRWmQlT2kY2vfe9uRFRXDGRvjZeyRgh0Elm3Fhba19+dbBwhhUy6AYebERly5K963tHYKCfwqNGmpLVfuX8Qxc8PL7kru3u29bmY8fZtLJi3RidMPcC8ht1/D5VO8N8MYPE4VDHiCmJYAnvkEPY7BLjYeIqw8V8O4HGz6e3SPE8tKspZuexUn3nbzqh8R8CYjCL2htIgO7JsQPPrUpQlGTbV0VUa9KtShSjN05eG/wBbll9HmR4mDGM0yMB3hqJvfc2N+t7CtUrIvRtxZOcRHhpWLo4IW+5XSrNz8NrVrtaMO45dDi8XVRV/xEtuRTfSBwnLj+y7KRE0Xvq1b3HSw91UweinFdZcP8DJ/wDWiipSoQm7sWH4piKMFCDVl3Fo4E4Llwfb9s0ZEyKo7MsbW1XvqA+1VZm9FWK1HTJBp1HTcvfTfa402va1FFJ0INW6DjxXEQnKonrK19OhZ+JeB5JcHh8Ph2jUw89ZYA39oiwPW/TrVUb0VYzpJh9zv35Lf9G/SiiiVCEnqFHiuIpRyxa3vt1OG9FONHJ8Of8APIP/AI698u9GWMSaN2aDSsqObO97K4Jt9Hz2paKj7NAtfG8U1Z28jSuIuHosZD2co3G6sOata1x86y9vRbjQ3dfDkX9rW4NvHToNj8aSirJ0Yz3M+F4jXw8XGD06MQejHH2trhPvlkPl9jal/wDDfHryMII6rJJ+Sc6KKr9mgaf/AGsT3eRofAWTzYXDlJyC5kZhZmfY2sLsAelWeiir4xypJHLq1HUm5y3YVAcaZTJisOY4W0te9yxXl0uAaKKGrqwqdR05qS3RQIvR3jDs5i5/Vka9r+1y9rnWmcP4AwYeKIkkomkkm5O/Mmiiq4Uow1RpxOOq4iKU7aFW9JPDWKxph9XYaVDa1ZyqkkrYkWN7WPMVVsk9HmPhnikvGoWRS2mRrlQwJGw367GlopSoRk8zLaXE61Kj2UbW8DQONssnxEATDkBtQvdiot4HxHlVFyrgDGxSBwyoQL3V778re6lopypRm7srocQq0abpxtbwJPjDgieaUS4fQGKLqu2nvrsSCBttXjm3CuYSYOCFWGpdYkXtCFKsRpB+1YXG9FFLsY6vqTjxKslFaPLtdFfg9HmZI100KfFZdJ8xsOVOcLwDmBnjeXS2l0JZpdRspva9r0UVH2aHeXS41iHyj5D/AD3gDFSYuSaJlUM5cNqIYbi1rdefyppnWOzcq2HZWZQApZI2Ykcr6wOdFFEqKV7NhR4jOVlOMXl2utiW9HHBLwyDETjSy30ICbi62u3wJFq0uiiracFCNkYcXiZ4io5zP//Z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AutoShape 6" descr="data:image/jpeg;base64,/9j/4AAQSkZJRgABAQAAAQABAAD/2wCEAAkGBxQSEhUUEhQUFBUVFBcVFxcVFhUUGBcXFBUXGBcUFRUYHCggGBolHRgUITEhJSksLi4uFx8zODMsNygtLiwBCgoKDg0OGxAQGiwkICQsLSwsLCwtNDQsLCwsLCwsLCwsLC8sLCwsLCwsLCwsLCwsLCwsLCwsLCwsLCwsLCwsLP/AABEIANgA6QMBIgACEQEDEQH/xAAcAAABBQEBAQAAAAAAAAAAAAAAAQQFBgcCAwj/xABGEAACAQIEAwQGBwUGBAcAAAABAgMAEQQFEiEGMUETIlFhBxQycYGRI0JSobHB0RYzVGLwFUNygpKTJFOy4Rc0Y6LD0vH/xAAbAQACAwEBAQAAAAAAAAAAAAAAAQIDBAUGB//EADQRAAIBAgQDBQUJAQEAAAAAAAABAgMRBBIhMQVBURNhcZGhFDJSwdEWIiNCU4Gx4fDxFf/aAAwDAQACEQMRAD8AotFq6NJauIfULgDSGiigApb0WotQAA0orkGlAoEzoj+udF65NdKpJAAJJ5AC9/cKBCLSmrDlHCEsp+lPq67e2Dc38Fq0YL0fRk+xNIPF+4P/AG72q2NKTMVbiFCk7ORm6Ak2F7nawF/up2mVTsdoZj7o3P4CtxyvhcQgBNEYHLSpbn5uTUquXP8A85v9KfpV8cK+bOVU49FP7kfP/h8+DJMT/D4j/ak/SvOXLJl9qGUc+cbi3zFfRC5aRylcfBf0obL3P963xVD+VS9kXUqXH3f3V6/Q+a12NJqrfs14WEwIcRvfxBQ/Aqdqo+P9HqBjtNGOmn6Rff3hf76qnhpLY6GH4zRqe9ozOaGqw5zwnLAe4e3XfeNWJFre0LbVAOtiQdiDuPDyqiUXHc6dKtCorwdzkiktSkUVEuEJopSKPxoAS9LRRQAClBpLUAUCFtRceH40gFd6vIfKmI4vQaUHyopDAe6kFKKSgDoiudNKaBQAbiikNW7hfhNneOSdbo1mEe+tx0LL0X386lGLk7IprV4Uo5pMi8l4clxC6wQkQNjI24v4KoNya0jhjhDs07ndJ5yuBrPkmm1hz5351ZMmyMJcuqAc1jAGlfha1/hU1YAbbVvpUEtWeUxvFp1Hljt/vMZ5blaQjYXJ5sbXNP6q/EnHeDwLaZ5e9pvpQayBtztyqn8VcdTu4iw7eqN2XaMZmQd0jUOYNmI2AHWtKVjiym5O7NXZwBcmwHWm7ZjELXkQXFxdhuLkX+41i3CfEjacOcRPNJLJK7lT2hUwL1K3K2Nj0tvapjCwy+ozYlzd55XEY3bQjyWQIDysovZbbsaZE0wZzCSRrGwJv0sOdjyr0jzWFhcSLa9r3tuRe3yql43LynqeGUjU+7kAg6UQXDb3sWO+/h4V1DhmfH4gCxjghjGi1l16ixe3s6tOw2v50AXxWBFxyNJWUSZhJpjmWaVDLipFVTK+0UZ027O9uYPLlcVzw56UVRZvWSWWOXQHPdJXlspF2IN70AaTj8pST+VujAC/uqo8T8JiVPpF7wvaaPn/AJ16/DoKs+W8SYec2SQA6Vaz9wlWvYgHmNqlioPPcEe+oSgpGqjiqlJpp7HztnfD0uH3I1xnlIlyp5bHqpHgaiBX0DnWQBwNCKyX78Ztpbxsp2BrJeJuF2iZ3hBMQPs76479GXmR51gq0HHVHq8BxONZZZvX/epWKBQPhQTWY7AlqBSj86Q0AKf68aKRaW1MA+NJS0lqQBegUCkNAzrxpBSUt6BC0n60VNcK5IcXOF5IlmkPgoPL3nenFNuyIVKkacXOWyJXgvIQ9sRMLoGtGg5yMLbn+UVsGTZXoGt7GRtzt7P8o91MuHsvUntAoCL3Yl8AvUDp1qyCunRpKKPE8Rx0q02v94fU5as8444vIMkGFbvRqDMR7QDEroQHm1W7i3HnD4SaUbFU2v4kgD7yK+ZcfjmRmDAHEF1c4hWuwuGugNvv51ecs98zxy9i7A6kxE/eWSz4hUhsbdobgKTe1uVMJ85Z1mQJqEpXeTvyIotpAYjbbbzr2w/DcrCUyaYiIjMNfN78gg6kjxp/luVxF8uWONnknZTIr+y41k91vCw60AccD45kxmG7RtS96JVvcKGLDQRblzPxr6GjggUx4NkJGntV3Nu43je//wC1k3DGVtJmWLmjhhSNJxGVbS2kqdwgGwNt/jWj4bHLJj3mX93DB2ZJvu5LPYDpZbb+dAEnBi4pZpSYyHwmwYnmGUNtbmDYc/CvBMThxG2M0uq4gKrj4lLsL28rioXAZgEwuMxTXVZXYr9rSD2Y38yCab46wwWDwv8AeNIt18hd2J8gCKBkd6QXgwEMKau1KM7pC9u8GBuLjew2rJjjiMJMmsp2kwlWLQpDKWN2LsNW1rAA71o/pmxuHLBGY9qsSmFQCRY31F/KwWw8qqmFZ5ny1cT2c8bKwCxjVIUGo6ZBfe3Me6hiEzDFtFMzx9kn/BqUsWkA0ksGv9R7j3CtY4B4x7fTh5BIWCJaRwq6iVJsbddib1i8OVsExU2DlI0zDDsgsGaKclRct/MLH3U/wuNMc5DA4doo4tQaR7iRCNxZiCCGG2+3hQM+lxURnuVCQa0A1jn4MOqnxrrhbNhisNHMPrDf3jnzqXIpNXViUKjhK6Pn7i3IREe1iFomNiP+W32fd4VWzW98VZSti2m8bjTKB1F9j76xPO8tOHmaM+zzVvtI24P9eFc2vSyu57XhmNVeFnuMAKNPSigVnOqJReiltTAAtGs0Cutfl91AjigiilFIYlBFLekJoAUCtc4PyEwQJH/e4i0kh6rH0U36W/Os94Myz1nFxoRdQS7nwVRff7q23IR2jySnqdK+Gldhb+utasNC+pwONYlxXZrxfy+pNQRhQABYAV60gFLXRPItmf8AppzPssAUtcytp36WF7299qyaHhuaDCs5SOQTYZTfe8CvIFugt3nN+luVar6WMt9aWKHXpbS7jf6y6LavKxPyqP8A7PjZMOkrqhbDIsALadUsZLFDtax2pjSKzhcGGOMWFXxPZwQoGluWQst2Nn3FtvhRiXjTMcsBkVIBhgsehrhXIIAuNr6utcZjxvPh8eO0h7MCNY5ojYBgDYuCOYtexqn4/CdpPqwmswiYiIklmjUnYaB3gB5+JpAWLC8ZxYATKiTPiBimd+006JGBKvYjccr8qn8w4skGDM8GhRNCpcWBsS8iGx8QAoqlZzwtO87NqTvWLPIyRaid37ly17+VzUvj4uxwXq8SNMCCmpdbFQz6rglABb+vJhqRmK4ylmw6YMNaJmUE2Gqxa5v48711nfGeITExewwwTlUbrINGnv72a4/Ko7Lsu7I6p8NNJ/LolXTvfUCqkHka85vVjIxlhxMK8yNd9+oBZQfHn+VIRZ8+zqDH4SKfFh4ZGmZI+zAYabIDqBIuux67U6/sGF8c0uFlRY4MOWPYtokSVY7g2tax6m55kVWszlweIghihmeJYVYDtkuGLG+piPAbXtUlLFHgYXSDXK2Kh0dpESSxB1vZdNwLWHuBoAMPgXiwcJljJlxeLEmtN5bRtc7cjzJsKdS4EY7tubM+KjjjxDABv3XeR06WN/lXt6POIl+jXEG/qiu0avsS7W06WO99mv0AHKrFFlv7qaDn9LiZkubWN7BrfW5i/PemMmfQ3mzSQywOO9BMy6ujA8iN+VaPWWeinDdliZ1Had5Q7CTmGJGw8AOQFanSEzzmiDCzC4PSst46yG8bhV1PCdS87tExuV28PzrVjUDxJCBpktcA6XFuatzH3ffVdWKlE24DESpVFY+d70Cn/EGXer4iSLojbe47r79iKYC1cpqzse9hJSipLmBFAG3nRSg2qJM4o+dKKX50Bclf2Zxn8NP/ALbfpXJ4dxf8NP8A7bfpX0lppNNb/ZI9Tyf2iq/AvU+bv2dxX8NP/tt+lH7OYv8Ah5v9t/0r6R00aaPY49Q+0NX4EZBwBlUmHjxE0qPGxAiUMpU72Nxf4itTynD6IkX+UX99t6juJt+yT7T/AIWqeUVdTgouy5HNxuJlX/El+b5aC0UtFXHPM4zrGxSY6YSFVMCLuW2FyGBccwLra4251T+IuFJcYGeB1Z2YMqxShou8bF1FwUIBv56RVu9KvBceIX1pX7F0GmRtGsFDtcgbm3x51j8OSrGqYhJEkjTEIjhR7FzcNv8AVO+/S1BImeIo9KdnjmDyIUVGG0z6drWb2E8zcnwqx4DBEQMd4SqlhhsOB2j2GrQzHYG1j8a64/wsMeYYHGSWMbINXmYwCt/EbH51xwxxVHg8ZJFiU/eSallFiF7W9mvf2TY70hlawfHsABjmwRj/APVRtcoN7EkSAA9flUzgWhlYGDMo7agbSaoyB7gCCfjUZx6cPNiZfWcM8F3OjEQBWR1vZXksNyf8XyqDwnBizWMGMgku1rSAxNv0s+1MV2b/AB59g1iUNiICQgUnUDcgWJ+dZpNmUUbv2uNwrozHYq0htcnlYb286h//AAmx5PsRkHrrQjfnt18qicXwGYtQnxOGi02vbVK1/DSg2J3/AAoC7HXEGe5ZJ3IsK507PNHojvb6yrc35bXI5GrbhGSTDxSwpYBRoR00NpGxJG5I63U9OVUvhjDYFMRHftMY+oC2gRxi+2oq12bx2rQfS7mMQGGiiNsRrUposNALLsfu299IEVXG4LD459nVGhJVrKp3JBV2IsWS9wSLEeBrvh7imeExZesRciU3ZGu8qX1BV1gDRYePIHwqSXBxf2i8uHIDNFGAqi+mWVgha42Gxv7wat3FeNwmXxr2qM0rxm+jSpYAd4kt03+6mBIcNW9eka63ljJIU3s2oEpe3Sx+VXWs89H+K9ZdXjiEUEdyoBuCWH3tvua0S1AmJTbMINcbKeop1SGgIuzuYV6QsETJFKqnvR6GsCbNESLm3WxXnVRMDj6rcvsnlX0LkfdknQ9JNX+of9qmwlY3hlN3uejhxuVCKp5L27z5faFvst/pNAib7Lf6TX1BoFGil7H3kvtE/wBP1/o+Xuyb7LfI0di3gf8AS36V9RBBSdmKPY+8PtE/0/X+j0oooraeZEtS2oooAr+ef+Yw/wDi/Op8VBZ6LT4dv5rXqdFQW7L6vuQ8PmLRReiplB5zRB1KsAQRYg8iD0rE+KvR82CgxhR9WGkTWq6bGNw9wNyb8+flW4VD8W5acRhJolF2dCAL236b9KAKVNlCZrk8XZbtGt4y/eOpVI0kg7X5c+VUrLsqjaAhx68mkqifu54nRfpEBJ1bE8r1fPRhiY4g+HaQiXUbxMCNOnY6drfeelZ9nPBmP9ZxD4eN2HbSaezcCwLdVLA7jfl1pch7Edho1XUseZGKxP0GLRwAN+5d20tb8RT+LI8QZ48R6nBiRECB6vIiq5vcMdA2tuOVQ2Y4LHyBI8UjIqE2aSInxuGZASeV96d8H4eYRyd06VYEsXZGS2w5svdPx60DRoCekDHp3DlEykWAAfu2A6ER7+776oOeZNicVL2wwDoWbUyu+odSVJNtjfwq75TFMdTJFK5LJZwztFo0EOo732vLpUbxNnBSNF7PEBmZ7HfvBQbi4a/VflTAg48qxWlmaTC4KNAd41DOoC29uPcnao6fNcLho/oD6xipAT6y5J0C++iNr6WO5vcbU2wwnNwwna4LBd2UrbYEC+9SXDPBGIdlebCyLGXBJNgNCm5PPYbEb0gJH0c5ewmw2kntJJO1fmbIp2DfaJ33rQeKsmbFYlDGiFkOnW66wotvcchfY+dq79GqxydvJ2ahlk0q+m1ktYKp6DY/OrZkxDdo49lpDp8wOvzJoQM9soy9cPEsagAKLbCwJ6m1PaBS0yAlFKaSgZXsG1sbKPEA/IVPgVX8Gf8AjpfIC/xBqxVCHPxNGI3XghLUpopamZxKS1LS2oEFFFFABSUUUDILitbLG4+q4++puM3FMs9w+uBwOdrj4VzkWKEkK+Q0n4bVDaRe/vUU+j/kkaKKWpmcKSlooAoOa5SkGZRy9MQemxWQWuQet6teMwpU9rGRqA7w6OB0J6G3Xeo7jvANLhiye3Ee0W3Pu77edNOD+NI8dhhJGrF1sskexYEgd4b7ikSuWPCyiWNX6MAfn0rKvStEZsVBgIrxCYAuwW4YFjZW8QLdD1rScLMsDOjnSC2pCfZOvcqD43vtWceljKp2xuHxQBbDxBCxU2Is5JAI8bgfGmBM5WZspjiw00izq+sRlR2ZS1rLbfUBc+HuqZOBLzQrOFmRoid1tZwQdQIPUNa38tV7B+kVcQ6w4bCSSsi37+m402UkWJ5G2/nU3NmMs82G7JHjdSTMjC2lP5jysSBb3UDLPhcDHHsihdrbUxzyZtPYxgdpKrKt9gBY3ZvCpeoDIO/NNMWUh20xi9yETnt03J+6gQyyzLlwGAZTs7agSOsjkqpt8RVkyyDREi+Cjy57/nTHPYg7QJfftQ9vJBe58r2qYFITFoopaYhKQ0teWKkCqzE2sCb0DWuhCZKdeInfzUfIEGp+obheI9kWPN3LfP8Ao1NVGGxdiH+I0uWnkAoBooqRQFFFLQAlFJRQAUtJRQMRhcVA5QOxnkhPJjrX487VYKhOIoCNEy84zv8A4TzqMupdQd24Pn/PImqWm2AxIkQOORFOakimSadmFFFFAjlhfnWJZwi5NmGsBkD6TCVB0upZg0LAbbA7HzNbeapfpXysTZfKbXaMB1NtwVIP5CgaZIw59DPiHwjAErCkrAno99vlUbn+AlEE2GijaaJ0DISQQveu0fO5G1x76onAsEmKmixmsK6FMKALEsiL3nNupsBzrbgKBlA4MyqGOczRoYz2KRutraGUAFWH+VSDyNWPEs8eKLiNnV41W622Kk7bnzPyFSs7pGC7WHK5tz3sL/E17UBcrEWfPiJZYox2KxDvu9iwJHIJ+dTGUZakMaKp1FQe8eZ1bk/hXpiMsjcklRqYWLDY2/OobNJZo5dCE3kjEUK3FgRq1yHw0qB8SKAJDAv2s7yfVjHZp5k2Zz/0fI1L0xyfACCJYwb25k8yx5k0+pITCiiimIKguKZzpWNebt08Pd8am3aw3qAyxe3neY+yndT4df68ajN8i+gknney/nkTeEh0IFHQWr2pBS1JaFLd9QooooEFFFFACUUUUDCiiloADXLrcEHkdq6ooEV3Dv6rKY2/dyG6nwPUVYAabZjgVlQqefQ+B8RUVl2PaFuwn5/VboR0qHuvuNLXaxzL3lv395YBRSA0tTMwGmOcwB4JVPIxsPuNPjUZmOPKsUWJpDpudJAAvcW367GgDBPRUywYptcmiSMaI0bVodtZDX8CdrG3U1vMmMn+rAT560H5+/5Vic3C+LwuMSYxiz4h2jU7nvFmCWHXfnvyrVsix+MSMjEQO7lmIbUgFjyHSkSJbH4Jp0AZjHsbqN+9tbfyr0yyOVQFlKMALBluCbcrj3VFLiMV3i0bnULKoKAJ4m97k714tmz4RGeSKcx2UbkOQxIHMnYEkCmBPSNKXAGkJ1NzqPkB0+dR+WS9viZJLd2IdkpI5se8xHl7NMfW8Q03anDSaVX6Ma13uN9QvYXsvj1pMixkmHjAmw7jU41OGUjU5Cgnf/CKALYKWkFLQRCkNLeonOc07PuJ3pW2UDpfrSbsThBzdkNs+xhdhBF7Te0R0HnUrl+EEUaoOg+Z6mmeSZX2QLOdUjcz4eV6lqjFX1ZZVmkskdl6sAKKKKmUBRRRQAUXoooASiikoGKKWkooELRRRQAGmeY5eky2Yb9COYp7SUEoycXdFew2Okw5CYjdfqvz+BqdikDC4II8q5xWHWRSrAEedQk+Alw++HJZeqHf5VDWPgX/AHKvdL0f0LAarOItiMWjAFBh2YM5a2o7EKB1F/xp/hM8Q7S/Rt4NcfImlfJcPIxfQCWNyQTufE2qSaZVKEoPVDPD5lHN2omVA2HkZgCRyC917+4morXLmGXsTZZO0Jj3C6gp2vvtcFhU7+y+F3+iXve1z39/jXpDw9Ao0qgVfAEgUESEzXTFhIfWYzII7a9Dju32vsd65xkavhUjwYDQSH6SzjWq8+7qPO4HQ1Ovw5h2uGjDX5g3I+RrlOGMKOUSj3bUBciGwxTLgksZkKblBIAbA8yQd9ulePDOQSEmRmMeHcq6wA3NwQRqPvF+dTp4awx/ulPwqVjQKoA2AFh7hQFzugmmONzWKMbsL+A3N/hUUk+IxJsB2UZ623I+NJySLI0ZNXei7x3mecWPZwjXIdtuS+ZpcoynQe0k70p5nw91OcuyxIR3RueZPM0+pJN6scqiissNub6gBS0UVMoCiiigAooooAKKKKAEpKWigYUUUUALS1zS0CFopKKACkNKaKAGeNy9JRZx8RsfnUUmSyxG8Mnwff8ArrVgNJUXFMthWnFWW3Qh/WsSntRK48VPT414txIB7UTj4r+tT1c9mPAfKiz5MkqkPzR8iD/amPqr/IfrQvE6HlG5+X61Ndgv2R8hXQiHgPlStLqSz0fgfmRC5nM4ukBt5kfka85sDiZRZ3RV8Fvep0C1LTy9WRVbL7sUiKy/Io4jfdj4tY1KiiimklsVznKbvJ3CiiimQFopKWgAooooAKKKKACiiloA5pK4nmVFLMQABck8gPGq8eOsB/Ept/i/Sk5Jbstp0alT3It+CLJRVaHHeA/iU+TfpU3hMwjljEsbBkIuG6WHM0lKL2Y50KkPei14odUtV0cbYG9vWY+duZ6edqU8aYEEg4mO4NjuenPpRnj1Jey1vgfkWGioD9s8F/ExePP8qWPjLBNYDERm/Lf/ALUZ49RezVvgfkT1BNQH7ZYG1/WYrebW8OXzFSWAzOKcXikVx/Kb01JPZkZUakVeUWv2HtJUdjM9w8TaJJkRh0Jsdxf8K4biDDA2M8YJ8WHWjMgVGo9cr8iUpajEz7DnlNGentDpz/Ol/tzD2v20dtjfUOvKlmXUOxqfC/IkqK4ikDAMpuDyIpjJnmHVirTRhgbEFgCCBe1qd0RjCUnZIkaKjhneHPKaP/UKXC5zBIxVJo2YcwrAke8dKMy6jdKa/K/IkKKjmzzD9Zoxz+sOhsa6lziBApaaNQ5spLAaj4DxNGZB2U+j8h/RTM5pDpLdqmkEAnULC/K5rwmz/DILtPEova5dQL+HPnsaMyBUpvZMk6KYwZtA9tEsbauVmBv7rc69MbmMUIBlkSMHYF2C3Plei6F2cr2s7jqiowcQ4Ugn1iGw3J7RLAeN70i8RYUmwxMBNwLCROZ5daMyH2VT4X5EpRTfFYyONdUjqg8WIUfM00wvEGGkICTRkk2A1rcnmAN9/wDtRmQlTk1dJkpRTaPHRs5QSIXHNQwLD4XvTi9Mi01uNM0wQnheIkqHUqSOYv4VjXGfBkWAhDGZnd2sq6QBYe0efurap8SiW1sq35aiBf3XrEPSNnoxOKZUOqOG6Lb7X1iPjcfCs2Jy5bvc7fBO2dXLF2juyqLbz/rl+VXPhnikQYDEQFhq03iub3Z+aW6AWv8A5qa5Pw8k2XTzghpkYEAHUwjW1wVG4Ld4fKq1G/mLAWPu6isavTs+p6OoqeKTg/yy9VqcKBtf2b7gbm/xqx8JcNRY5mjMpikVQwFgdQvYkb9Db507yfh0SYGfESFUYkdhdgoIT2rHz3Ft/ZqDyLNDh545l20sCxN91NgwI91/uoUcrTlsxVKrqwmqLtKOn7/7QkuNOEv7PMel+07TUTdbWK2/WvHhrI8PiFdpsSsBVioBtuNJN96sHpazOOb1YxyKw0uSFIaxOmwNuR51C8J8MxY7XrxKxMpACkKS2q52uRfkPvqcortLRVzPSrzeDU6smnzdtd+lh7iOEcGFJGYRkhdthzFtiL7j9ar+QZg+HxEbxs1g4LaSSGF7Nce6uc8yeTCTGOVLEX0m2zqPrKevu6Xqw+jnCYaTEA4iQBk70aNpCkjqSTv7qW8kkrMnKWTDynKTmmui+RYOPuDw3aY3tLWQMUI2Nl5X6Dn86zvK8CssyRvIIlZiC5Gw2NrE9NrfGtp47nRsBMFZTdDazDwPKsbyXLDiXSIEDUSNRNwNuZFxfl0qdeKU1Yy8LrTlhpZ3a2i02Vi0R8CQE2GPiJ6cr36W73hf51AcXcMSYObswXlBRX1BGt3iw0mwtfu/fVqwnoucOjLOh0OrezfZSDbZue1at2AIsRf371ONDMtrGWrxR0Jpxn2i5q1rehDcCg+oYe+q/Z76gQb3N9jWSZnlhxOayw6iuqQm/Pkl9vHlat4AqPxmXwrqk7NA+k2fSNXLxq+dLNFLoc3CY/sas5pay27tTB8Hgy8yw6v7wIWNwB3rD8/mKsfDWT6MxlgDclkQMOgdNiB15+f5VC5Yg9cTUGF8SLXveyyc/wAK3SLAxau0CJqP1wov86zUaeZ+DOvxLGOisvxR9epgnGHD8uBm0OxdWGpX3Fxfce8bfOvbM3jfCYKOFy0t2DIOYLsBv4G+kDy3rTPSvgkfAs5HfjKlD72AI91jVE9E2AjlxbGQAmJA635ar23HXnSnTy1Mq5l2Hxna4Tt5bw6c9P7LPhuCpIcumjaRSz2k3BIUhRdfurPcnwXbTJEzhAxPeJG3Pffz8vxrfs4/cSf4D+FYPkGTnFz9irBCVYgkXvp8d9jUq8FFxSM/DcTKpTqTm7c7220O8+y0YOVUSZZABq1Id1JJ7u3I/rVrzbK5cXlcU0knegV2JYbsDsL28rCqbhcCoxKRS6lGvQ1tiOmwO1r9fCtj4jw8cOWyoo+jWE9envpUo3zdOhPGVnTlRS1lfe37fMxvhjIWxs3ZBxH3C5ZrnkRcW+NSOacFYiCdFRWmQlT2kY2vfe9uRFRXDGRvjZeyRgh0Elm3Fhba19+dbBwhhUy6AYebERly5K963tHYKCfwqNGmpLVfuX8Qxc8PL7kru3u29bmY8fZtLJi3RidMPcC8ht1/D5VO8N8MYPE4VDHiCmJYAnvkEPY7BLjYeIqw8V8O4HGz6e3SPE8tKspZuexUn3nbzqh8R8CYjCL2htIgO7JsQPPrUpQlGTbV0VUa9KtShSjN05eG/wBbll9HmR4mDGM0yMB3hqJvfc2N+t7CtUrIvRtxZOcRHhpWLo4IW+5XSrNz8NrVrtaMO45dDi8XVRV/xEtuRTfSBwnLj+y7KRE0Xvq1b3HSw91UweinFdZcP8DJ/wDWiipSoQm7sWH4piKMFCDVl3Fo4E4Llwfb9s0ZEyKo7MsbW1XvqA+1VZm9FWK1HTJBp1HTcvfTfa402va1FFJ0INW6DjxXEQnKonrK19OhZ+JeB5JcHh8Ph2jUw89ZYA39oiwPW/TrVUb0VYzpJh9zv35Lf9G/SiiiVCEnqFHiuIpRyxa3vt1OG9FONHJ8Of8APIP/AI698u9GWMSaN2aDSsqObO97K4Jt9Hz2paKj7NAtfG8U1Z28jSuIuHosZD2co3G6sOata1x86y9vRbjQ3dfDkX9rW4NvHToNj8aSirJ0Yz3M+F4jXw8XGD06MQejHH2trhPvlkPl9jal/wDDfHryMII6rJJ+Sc6KKr9mgaf/AGsT3eRofAWTzYXDlJyC5kZhZmfY2sLsAelWeiir4xypJHLq1HUm5y3YVAcaZTJisOY4W0te9yxXl0uAaKKGrqwqdR05qS3RQIvR3jDs5i5/Vka9r+1y9rnWmcP4AwYeKIkkomkkm5O/Mmiiq4Uow1RpxOOq4iKU7aFW9JPDWKxph9XYaVDa1ZyqkkrYkWN7WPMVVsk9HmPhnikvGoWRS2mRrlQwJGw367GlopSoRk8zLaXE61Kj2UbW8DQONssnxEATDkBtQvdiot4HxHlVFyrgDGxSBwyoQL3V778re6lopypRm7srocQq0abpxtbwJPjDgieaUS4fQGKLqu2nvrsSCBttXjm3CuYSYOCFWGpdYkXtCFKsRpB+1YXG9FFLsY6vqTjxKslFaPLtdFfg9HmZI100KfFZdJ8xsOVOcLwDmBnjeXS2l0JZpdRspva9r0UVH2aHeXS41iHyj5D/AD3gDFSYuSaJlUM5cNqIYbi1rdefyppnWOzcq2HZWZQApZI2Ykcr6wOdFFEqKV7NhR4jOVlOMXl2utiW9HHBLwyDETjSy30ICbi62u3wJFq0uiiracFCNkYcXiZ4io5zP//Z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6" name="AutoShape 10" descr="data:image/jpeg;base64,/9j/4AAQSkZJRgABAQAAAQABAAD/2wCEAAkGBxQPDxUUEhIVFBUVEhgVFxcXGBQXGBYUFBoWFxcUFRUaHCggGBonHBUWITEiJSkrLi4uHB80ODMsNygtLiwBCgoKDg0OGxAQGzckHyUsLCwsLCwsNCwsLCwsLCwsLCwsLCw0LCwsLCwsLCwsLCwsLCwsLCwsLCwsLCwsLCwsLP/AABEIAHgBYwMBEQACEQEDEQH/xAAcAAEAAQUBAQAAAAAAAAAAAAAABgECBAUHAwj/xABFEAABAwIDBQUFBQUECwEAAAABAAIDBBEFEiEGFDFBUQcTIlKhMkJhcYEXI1SR0RWSk7HwQ1NiwSQzRGOCorLC0tPhVf/EABsBAQACAwEBAAAAAAAAAAAAAAABAwIEBQYH/8QANhEAAgEDAQYEBQMEAgMBAAAAAAECAwQRIQUSExQxURUWQVIGIjJhoXGR0YGx4fBCwSQzYiP/2gAMAwEAAhEDEQA/AOsOrX34+i+e1NvXUZG8qERvz+vosfMN3nq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jzBdsnl4lwrX9VsLbt1gxdCJjP4rz9b6i+JaqyQgCAIAgCAIAgCAIAgCAIAgCAIAgCAIAgCAIAgCAIAgCAIAgCAIAgCAIAgCAIAgCAIAgCAJoC8LZXQxZa/iqq31ExKKtkhQSEAQBAEICAIApAQBAFBIQBAEAQBAEAQBAEAQBAEAQBAEAQBAEAQBAEAQBAEAQBAEAQBAEAUgvC2Y9DEtfxVVb6hEoq2SFBIQBSAiRBjYjXx00T5ZXBkbG3cT/ACHUnotm1tpXFRU4+pjOW6ss4rXdq9fNM80rGtjv4WlmdwbwBcep/Je6o7As4QSqLL7mvB1ar+RZMWbtRxSO2cxtvwvEPrzVkdh2L0jHJFV1qTxNYJPs/txWNpXVte9jYNWwxtYGvqZbcGnk0cytC52RaTmqNFfN6vsjFVZ9WUo9v6uGkdWVhjAluKWnDcpkP9446kRNuPmpnsa2nNUaUen1P/fUcaRL9gp66aDvq5zR3gBjiawNLW+Z56npyXD2zC0py4dBarqy6lvvVkoXC6F4QBMAIAVLJQUNEBGAgyFONAFCYCYAUAISEAQBAEAQBAEAQBAEAQBAEAQBAEAQBAFILwtmPQxLX8VVW+oRKKtkhQSEIyFKWQWTTNjaXPcGtaC4k6AAcSfgrqVKVWahEPofP+3u10mMVAihu2nYfA3hnP8AevH8geA+a+h7O2fTsKW9L6n/ALg1adOdzVVOJjNYyjhJP16udyA/rRX5deeT127R2TRz1kNm8HFYX1la7u6SAjP/ALxw1bBHzueZ+Km4uHRfL0tZv8fdnkK1WdeXFqPJs3VAr3HEK5vd0VP93T07dO9Lb5YI/hoMzrclRGDorgUnmb+p/wDf8FTe98zJHsNs7JitR+0q9oyabvDbw5W+yQ08I28hzOq5e1NoRs6fLUX83qzOlTzqzq5K8U228s3FoUUEj5/18VlFb0kiG8I5NiXbQ2OZ7I6QSMa8ta/vS3OBpmtkNrr2NP4XhKCcp4fbH+TVdw0Z2yvahJiNXHAyha3OfE7vicjBbM63d+nUhYXmwKVtRc3Uf7BV5P0Ldpu1ttHVyQR0wmEZyl/e5buHtADIeHC9+SWvw3GpRU5zaz9iZXLRg0fbM+aRkbMPBe9wY0d+dXOIAH+qV0/hijSi3Kp6dv8AJhzDZ1toOlxrbUDXXmAvGyjuywtTcT01Iftb2i0mHXbm7+b+7jI0P+N+ob/Ndux2BXr4lP5YlE6yWiId9t5/AD+Of/Wuu/hWmteJ+P8AJWrl9j1pu2aSV4ZHh2d7jZrRMSSfgBGlT4XpQjvSqtL9P8kq4k/Q6XgtTUSx5qmBlO48GCTvHAf4zlAB+C8ze0qFKW7SnvffGC+DlJZaNiueWBMAKAFOCQmGQEw84JCYICAXUuLRIWJGRdTgkJggJgBCQmCAoAQBTgkKCAhIUgvC2Y9DEtfxVVb6hEoq2SFBJZNI1jS5zg1rQSSdAAOJJ6K2lCU5bsFlsxcsdSKfaXhv4n/kf+i7Pl+8XoUuvA5x2kbdnEXimpCe4v4jqDK7lcHgweq9NsnZULKPEq6y/sVPerzUYGnoaVlJES462u48/kFvym6k8I9dbW1HZtDiz1keeB4U/FZ3Oe8Q00Dc80h4Rx66Dq91jb5fBTXrRtYpRWZv6V9zy93dzuqjnLobmWVmKuub0uFUIsAOLr8gPemfb6A/HXXjGVtH3VZ/7+xpvv6G02ZwR2PVLaiaPuaCn+7ghHslrf7MdeWZ3M6LSv76FhScU81JdX/2W04cR59DsbWgAAAAAWAGgAHCw5LwtScpvel1NxLCKqtkhCSE9rO0m40BY02lqLxttxDLfeP/ACNvmV6PYFlx6/FktI/3NavPCwfO9l7/ANDRR1HZQDBsGlrnaVFUO6px0brZw9XfRvVefu5c5eK2X0w1ZdH5Vk5iGFx6kn4kkn+ZXoNEtCrqT3ZChZg8wq8R8DmsJhp9HTOe7QOLPcAF/a6rl32/dU3Ro+vV+hZFqOrPDa3tOqq67I/9HhOmVh8Th/jfx+gVVjsS2tknJb0u7EqrloQa67DKy6ny5xnLg2/iygF1vgCQLqHnGgO09m20GHxiRtNSSx91C6WaokMZdlYPeIOl+AAsvL7Ws7ypJOpNavCisl9OcUen21Uv4Wf84/1Wn5Wq+9fks5ldh9tdL+FqPzj/AFTyrV96/I5n7Fftrpfw1R+cf6o/hWrnG+vyRzP2Nrs52kx4jMYoKScuDHPN3R2s0cL34k2A+JVNx8PSoR35TX5Mo18+hq5O2emaS00lQCCQQTGCCNCCL6FXeV6kopqa/JHM/Yz8A7VqWsqY4O6liMjsrXPLMuY8ASDzOn1VVz8N1adN1N7OCVcJvBPXEAEk2ABJJ0AA4knkF5yMZSlurVl8njUgON9rVHTSmNjZJ7aF8eUNv0BJ1+YXorf4Zr1Ib85JfYolcL0MiHtGY6jfVupJ44G2DXvMY7xxNg2MX8Xz4KHsCTqcPiJv7Z0Cr6dDUfbVS/hZ/wA4/wBVseVKi6zRHM/YHtqpR/stR+9H+qP4WrJ4c1+SOZXYp9tdL+Gn/ej/AFUeVKvTiIcz9iv21Uv4Wo/OP9UfwrWj/wA1+RzK7Ep2S24psUJbDnZI1uYseADl4XBBIIXL2jsWtZrelqi2nVUj02y2vhwqNj5mueZHFrWMtmNhcu1PAafmo2Zsud+2o6YJqVVEiQ7aqX8LUfnH+q6vlWq39a/JTzP2KHtrpfw1R+cf6p5Wq+k1+SeZ+w+2ul/DVH70f6p5Wq+9fkcz9je7I9oUWKTmKGnlblaXOe4sytHAXsb3JWpfbBla099zRnTrbxMl55v0L08hQSFILwtmPQxLX8VVW+oRKKskE/1/XBZxg5SUV6kOSRwztP2536TdaZ1oGus94Okrh8fIPXivf7F2SraHEmvmf4NOc9+WG9CMw0FMGi72uNtTmtcrpSqVm2eht7TZygt+epk0gp4iSxzQbcS66xnxJdUbtr4dbZlCSb+5qqusFVMxjniKLOBmNyGgmxkIHFbEIcODaWX/ALoec2jfu6qfZdiY7cRCnfTYcDu9Acr++9sTl1s078vtW0sOWhK51hmop13rU6Y7fY0JaLC6DHaZkmI0+HzHdKCMgxWNxNm/ti8aZnnTN7t7KaUpQoSrx+ao+v2+wwnL7Hb6SlZDG2ONoYxjQ1rRwAHABfPa9SdWbnN5eTeil6HqqOjM0eU9QyNuaR7WC9rucGi/S5I1+Csp0ZVXimssxlJI19dtLSQML5KmENAvo9ribcgASSVu0dl3NSaioP8AYxlVSR877c7TOxSsMxBawDJG298rB1+Jvc/NfQtnWKtKChHr6mjUlvPJ47GYA7Ea2OBt8pN5HD3Yx7R+dtB8SrL65jbUXN9fT9SIRyzd9quPtq60QxW7ilb3UYHC+geR14Af8K1Nk2sqVBzn9UtWZVHrgwez3FH09a1jI8/f2hOWwlYH6d5C+xyOF7/TVbN9BSpOWcY1MYdcF23uyU+GTnvXGWORxLJjfxnjZ5PB/wACq7C+pXUMw0a6oynDBFXFdDLfUrNns/gb6+YQxOja9w8IkcGBx6NNtT8FTWrRpRc5dCUm9CVjshxEcof4n/xcvx+z9zLODJkni7P6yDCXU0IjM1RLmqHF9g2JnsRtNvFc3J+ZXPltq1qXfFm9EtP17mXBkkc02p2Xmw2RjKjJme3MAx2azb2udNNbr0Nrd07mO9T6FUo7r1NIQtldMmJOaPspxCWNrw2IB7Q4B0ljYi4uLaHULk1NuWlOe7KWpaqUmdT7MNkHYXTvM2Uzyuu4tNw1jfYaHc+JP1XldubUjdSUKb0RfSpuL1IR207Jd3KK2JvgkOWYD3ZOUnycPUfFdv4f2hxaXBn9S6foVV4bryjljXlpuNCDcHoRwK9K92S1RQTLEdpsQxtzKZt3CwHdxggPI9+U8+HPRcynaWdjmq1+/wD0ZuUpaHQtiuymKmtLWFs8vERgfdsP/efyHzXndo/EMp5hb6Lv6mxCisZZEe2jaPv6ttLGfuqcWdbgZTx06NGg+q6+wrSVKjxJ/VLX+hVVkm8HOQL/AF5LvvrkpJvs7tdDh0HcS4ZHNIHuL3yus/MdLZTGcoAAFv1XLubKpdS3o1Wv06GcZKPVHvi3aFT1FPJE3CaeNz43NDw4EsLhbMAIxqL34qujs2pTqKUqzePRmTmn6EUwjZ2qrATTwPlAdlJaBYHoenFdCtdUaK//AElgr3W+h1jsr2EnoZ3VNVljPdljY7gkB1iXOINhYNXl9tbWpV6XBpPOX1/g2KNNx1ZzztH2j/aNe97TeNg7qLpkaT4h8ySfyXf2VZcpbqPr1ZTUlvSIswXXQzgwJlg+2e6wMiGG0smQWzyRuc9xvclx6rm17Piz3uK1+j0LItpdDN+0M/8A5VF/CKp8O0/90v3Mt59jsOxkZNIyV9PDTySjM5kTMgDeLQ7qbG/1+C8btieKu5Gbkl3Zs0l9jfLkPsXBYkhSC8LZj0MS1/FVVvqESirZJodscGnrqcwwVDadrriQ5C5zm6eFpDhlB1v1XW2Vd0bapv1Y57FVSDl0OdHsTf8AjmfwXf8AmvRP4qpdFTf7/wCCjgSY+xF/45n8F3/mi+KaS0dN/v8A4Doy7kN242Jmwl7c5Ekb9GyNaQMw4scLnKf56rt7P2lSvItxKpwcOpFsy31pqVE12R2gimg/Z9eSad5+5m96lkOgIJ9wm1x/kuZd20oS5ij9XqvciyL0wzOmpTATheJuAZ7VJV2zCLN7NjzhdpcX8JWEain/AORQ6/8AKP8AvqT/APJL9g9qpaSf9m4l4ZWWEMhNw9p9lhdzB9130XE2tsqncR5m3/qi6lU3flZ0wheQxh4Ztp6HEO3DHTNUspWXyQDM+3OV45/Jv/UV734dtVSocR9Zf2NGvJ5wcxyHofyK9EppFLTN1gOylXXPDYYHuBPtuBawD4vOn5LVuL62oR3pz/oTGDbOo1OHM2ZwmQtdnq6j7vOBzIPsDjlaLn4ledp3Hil0vZHXBe48OGTipYb8CvV50NdrKydY7Dtncz5KyRujPuorji4+27XoLD6leY+JL7cpqhDq9WX28MvJ1vEaCOqidFMwPY8WLT/MdD8V5C2uKlvPeg9UbU4Jnz92g7ByYZJnZeWncfC+2rCfcktwPx5r6Fs3a0LyHaa6mjUpuLIc0EG4uLcDry5rqSkmsGGGjtPZv2kd9lpq45X6NjmOgeToGP00dwsea8htjYkUnVt/6o2aVVvQ6fNKI2ue42a0Fzj0DQSf5LylKnvVFDubUnofMO1mITYhWS1BjeA93hGV3hjGjRw6L6hZwp29JU01oc2bcnk2fZvsu6ur2CRjhFFaWS4IuGnRmo5n0utfal/G2t211fQzp08s+jrr5pOTcsyN/AWLy2Scq7b8bfkjo4g45vvZS0E+Ef6tmnyLvoF7H4Ztoxcrio/sjTuHqccNHJ/dv/dd+i9YqsF6r9zXZ9G9muzn7OoGNcB3sv3kptrc2ys+QFvrcr5/tvaEriu4x+lG7RhhZNhtnje4UMkzRmktljFibyO0boOQOv0Wrsu0VzcRhLRLVmVWWI6HzLLTyvcXOY8lxJJLXXJOpJ+q+lKcIpYawc/DJr2S7LGqrhJKwiOntIQ4EB0nuN1Hwv8AQdVyNtbQVvbtJ6yLacMs6d2gbBR4o3vGWjqWjwvto8D3JLf9XJeZ2TtqVvLcqPMP7GxUo72qPn/E8LlpZXRTRlj2nUEeoPMHqveUq9OrBTg8o03Fp4MvZzHJ8PnEsDi13MWOV7R7rhzH8lhd0qdzDcn0Ji3FnTNpe1COowlzYmujqZfunR6+Brh43tdzBGg56rzlpsLg3m83mC1X6mxKrvRwceyHofyK9VvRx11NVIzMHxCWjmbND4ZGXyuLb2uLXsQsKkadWO7IlPBJj2nYp+IP7jf0XO8KtPb+TPfkSbs82rxPEa5kb6h3dM+8l8DR4G+7w4uOn5rn7TtLS1tnJR19NTODk2dkK8G5NvLN1MKG8skKCQpBeFsx6GJa/iqq31CJRVskKCQgCkGLieHx1UL4Zmh7HixB9CDyI5FbVrdTtpqpTMJx3kfOW3ex8mFVGU3fE+5iktbMB7rujxz68V9J2bfUr2nmL+b1Rz5wcGRcrofqVk82ZxqKupxh1e6zf9lqDxhkOgY482HTmFybmhOjPj0Vr/yXdFkX6GRJSl5/ZeJERTxaUlSeAB9mJ7ucTuR5FYxmsczQ1i/qX/f6onGepNuz7bGTvTh+IXZUxnIxzv7QD3SebrDQ8wuBtbZal/5VHWD6rsX0anpI6MCvLKbWhsjN8Uc5r1GASsW2+owUBRSa6Elcx6qeJLuRgoVDbfUkKCQCpTa6EFcx6qeJLuRgX+Kb8u4wUWJJdnPUrLfl3IwihJ+KNthYKKfsyci6hp9QVzW5qU3jqRowHnqUc5dUw0kUCxevQlgOspUnnIxkrnPUqd+T1yRuoF1+alt+ryFgoo3ScordTvNYwxoM3xUupPGGyNBm+KhTk+jGgLj1Tfk31GELn4rJzm/XI0Gb4qFUn6MnQXTem46vQaFFW28YCeQob1AUEhSC8LZj0MS1/FVVvqESirZIUEhAEAWWcdAYON4RFWwOhnbmY4fVp5OaeRC27S7na1FUpldSG8jgWNdmVdBO5kULp2A+GRuUBw5XBOh+C+gUds2lSmpynh9maLpSTMIdn+JfgpP+T9Vd4tZ9eIjHcl2J1huztViNIKTEaaSOSFv+i1Tspy/7qY3JLeH9ALlVb+3t6nFoTTT+qP8ABZutrGDwbspW18Hc1cD46mnbamqriz2t4RSuBvyu16zltC1oNVKcswl1j/H8Dck+vUnuwmJVkkPd19O+OWMWEhy5ZRwvcHR459V53a9rbKXEoSWH6GxTlJ6MlC4Tk2XhQAgCAISEAQBCAgCA86iHvGObmc3MLZmnK4fI8ldQqKnNSaz9mYyWhHNj2Pc+oc+eaTuquWFoe4EZGhhFxbU+I6rsbVqwUIKMEt5Z0KqeWeWKPlqK2pibUSwtp6NkjBHlGaWXOc7yQb2yAW+att1RoW0KsoKTnLGvotCJt5Nvg0zqyghe97mulgY5zmHKbkA3aeWt1oXO5b3koxWieMGaTaNZsMHvjlkknmkLamohAe67QyOQtbpbjZo1W5tiUKco04QSzFP90Y0ssxtt8Umhmi7mQtbA0VM4HvQ95HHkcLcD94fordkWtOpSk6i1baX7ZIqyeTbbb1b4cOnkieWuawFrhxF3N1H0K5+y6UJ3ihNaa6GblmBum8B8lz6mN5tdyyD0LKmTIx7vKxzv3QT/AJBWW8YSmovuQ+hGdk4aiWKlqnVL3iWEvnjfYtLngFpiaB4Mpvz4Lr7QnbwdSiqeHF6P+SqCb1yZGMPkmxCKmbNJEzdnzO7shrnuDgxrS4g+EeI2HFYWPBpWrqyipPexqRUbTLtn62STDC+R+aRrZ257AFxidIwPIGgJyAqu8t6ULxRjonh47ZMot7pGtm8bqTHSxyyuc/fGZnG15IJ4XSszacMwI/4Quzf2VFOpUitN3T7NPD/37lUZvJINvs8dG+aOaWN8YaBkIAOZ7QSWkEE2K5Gx5QdXhSipZz1/QsqZWptnwmCmkAkkcWxyODnuzOByk8bcraLSlUVWukopLKWEZ6qJC9jcZdPLSd3WSTudAXVcby3LH4dHt8IIdnAFrkWuvRbStadOnVbpqOvytdWURk8kgxd8k2IxUzZpIYxTPmd3ZDXOdmyNBcQbAAE2Frrm2ap0rV1pQTeca9jObe8XYFXSSYWZHvLpGxzNz6AkxGRoebaXOW6wu6FOF6oxWjxp+plF6GZspO6WgppJHFz3wMc5x4klouSfmtTaUIxupqGiTMqb0NqueWBQSFILwtmPQxLX8VVW+oRKKtkhQSEAQBAFOXjBDYsslnGMAWWI0ClYATL6gI8jCCgBQSEAQBAEAQBAEAQBZw65IZqsAwx1N3+Yg97VSTC19GvDAAfj4St6+uI19xR/4xwYQWDX4phFSKqaalMLt4pmwPEheO7LM9pW5Qc2j+GnBb1C+t1QjSrZ+V5WP6FcovJucHot2poob5u6jay/C+UAcOXArnXVdV7l1V0bLIrCMXZrCnUkUjHlpL6maUWv7Mry8DXnqrdpXUa84yj6RS/YilHCNZjWyO+S1T5ZHN72BsMWSR7QGta8nvWiwcM7r2N1vWu1lbwp04x6av8AwVyptvJl4vg8tRhZpi5nfGFrCbnJnbl1va9jl6LWoXlCle8bHy5yZuPy4Nlhbpyw7wyJrgbNETnOBbYanMBY3utO6du5ZpZ/qTBNGTNHna5p4OaWn5EEf5qmnJQkm/1M5LQjez+D1UG7xySRiGljcwZHPLp7gNYZGkANDbXtrqV27y8tqkZuK+aWv6fz+CiMJIysYw2fe4qqm7tzmQvhcyQuaCHuDg8OaDq0g6W1VNld0IUXQrJ9c5RMotvJ64PhDoKHuHPa55ZJmcLhueUuc6w1OUFyqr3ka10q2NPzoZKLxg0bNj5W1FBK2RgFNExk7dfGYg7IWaf43cbLo+MUpUa0GtZPK/rj+CtU3k3+1OGOq6SSFhAc7Lq69hlc1x4fIrkbOrxoVlUl01/sWTWUZ9ZEXxPaLXdG5ovwu5pAuqo1FGsp/cza+XBoMP2dki/Z5JYXUkLonnW7g5gAyaeZoOq6tbacanGXpPp9ipU9cnvjGGz73HVU3dOc2B8LmSuc0FrnB7XhzQdQQdLa35KqxuqHAlRrZxnKaEoNvJ7YTg74KDd3Pa55ZLdwBDc8udxsDra7lXc3kKt2quPlRko4RZspR1NPAyGdsOWKJrGujc8lxboS4OaANFjtGta1qkqlNvLfrginFxN2uYy8LEBSC8LZj0MS1/FVVvqESirZIUEhAEAQBSAgCAIAoAQgKckhQAgCAIAgCAIAgCAKSBZMgFE2hgJkBQAst5gKMsBS5N9SQoTwAp3mBZFJp5IChPACneYwFGRgISLJkBAEbyQEySEyAoAUgvC2Y9DEtfxVVb6hEoq2SFBIQBAEAQBAEAQBAEAQBAEAQBAEAQBAEAQBAEAQBAEAQBAEAQBAEAQBAEAQBAEAQBAEAQBSC8LZj0MS1/FVVvqESirZIUEhAEAQBAEAQBAEAQBAEAQBAEAQBAEAQBAEAQBAEAQBAEAQBAEAQBAEAQBAEAQBAEAQBAFILwtmPQxLnQOv7JWzW2bdb30MwVWJTuHeUrDwy69jJ4sRu7vKVH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HcO8pU+GXXsY4sS4Qu8pV62bdY+hmPFif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AutoShape 12" descr="data:image/jpeg;base64,/9j/4AAQSkZJRgABAQAAAQABAAD/2wCEAAkGBxQPDxUUEhIVFBUVEhgVFxcXGBQXGBYUFBoWFxcUFRUaHCggGBonHBUWITEiJSkrLi4uHB80ODMsNygtLiwBCgoKDg0OGxAQGzckHyUsLCwsLCwsNCwsLCwsLCwsLCwsLCw0LCwsLCwsLCwsLCwsLCwsLCwsLCwsLCwsLCwsLP/AABEIAHgBYwMBEQACEQEDEQH/xAAcAAEAAQUBAQAAAAAAAAAAAAAABgECBAUHAwj/xABFEAABAwIDBQUFBQUECwEAAAABAAIDBBEFEiEGFDFBUQcTIlKhMkJhcYEXI1SR0RWSk7HwQ1NiwSQzRGOCorLC0tPhVf/EABsBAQACAwEBAAAAAAAAAAAAAAABAwIEBQYH/8QANhEAAgEDAQYEBQMEAgMBAAAAAAECAwQRIQUSExQxURUWQVIGIjJhoXGR0YGx4fBCwSQzYiP/2gAMAwEAAhEDEQA/AOsOrX34+i+e1NvXUZG8qERvz+vosfMN3nq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jzBdsnl4lwrX9VsLbt1gxdCJjP4rz9b6i+JaqyQgCAIAgCAIAgCAIAgCAIAgCAIAgCAIAgCAIAgCAIAgCAIAgCAIAgCAIAgCAIAgCAIAgCAJoC8LZXQxZa/iqq31ExKKtkhQSEAQBAEICAIApAQBAFBIQBAEAQBAEAQBAEAQBAEAQBAEAQBAEAQBAEAQBAEAQBAEAQBAEAUgvC2Y9DEtfxVVb6hEoq2SFBIQBSAiRBjYjXx00T5ZXBkbG3cT/ACHUnotm1tpXFRU4+pjOW6ss4rXdq9fNM80rGtjv4WlmdwbwBcep/Je6o7As4QSqLL7mvB1ar+RZMWbtRxSO2cxtvwvEPrzVkdh2L0jHJFV1qTxNYJPs/txWNpXVte9jYNWwxtYGvqZbcGnk0cytC52RaTmqNFfN6vsjFVZ9WUo9v6uGkdWVhjAluKWnDcpkP9446kRNuPmpnsa2nNUaUen1P/fUcaRL9gp66aDvq5zR3gBjiawNLW+Z56npyXD2zC0py4dBarqy6lvvVkoXC6F4QBMAIAVLJQUNEBGAgyFONAFCYCYAUAISEAQBAEAQBAEAQBAEAQBAEAQBAEAQBAFILwtmPQxLX8VVW+oRKKtkhQSEIyFKWQWTTNjaXPcGtaC4k6AAcSfgrqVKVWahEPofP+3u10mMVAihu2nYfA3hnP8AevH8geA+a+h7O2fTsKW9L6n/ALg1adOdzVVOJjNYyjhJP16udyA/rRX5deeT127R2TRz1kNm8HFYX1la7u6SAjP/ALxw1bBHzueZ+Km4uHRfL0tZv8fdnkK1WdeXFqPJs3VAr3HEK5vd0VP93T07dO9Lb5YI/hoMzrclRGDorgUnmb+p/wDf8FTe98zJHsNs7JitR+0q9oyabvDbw5W+yQ08I28hzOq5e1NoRs6fLUX83qzOlTzqzq5K8U228s3FoUUEj5/18VlFb0kiG8I5NiXbQ2OZ7I6QSMa8ta/vS3OBpmtkNrr2NP4XhKCcp4fbH+TVdw0Z2yvahJiNXHAyha3OfE7vicjBbM63d+nUhYXmwKVtRc3Uf7BV5P0Ldpu1ttHVyQR0wmEZyl/e5buHtADIeHC9+SWvw3GpRU5zaz9iZXLRg0fbM+aRkbMPBe9wY0d+dXOIAH+qV0/hijSi3Kp6dv8AJhzDZ1toOlxrbUDXXmAvGyjuywtTcT01Iftb2i0mHXbm7+b+7jI0P+N+ob/Ndux2BXr4lP5YlE6yWiId9t5/AD+Of/Wuu/hWmteJ+P8AJWrl9j1pu2aSV4ZHh2d7jZrRMSSfgBGlT4XpQjvSqtL9P8kq4k/Q6XgtTUSx5qmBlO48GCTvHAf4zlAB+C8ze0qFKW7SnvffGC+DlJZaNiueWBMAKAFOCQmGQEw84JCYICAXUuLRIWJGRdTgkJggJgBCQmCAoAQBTgkKCAhIUgvC2Y9DEtfxVVb6hEoq2SFBJZNI1jS5zg1rQSSdAAOJJ6K2lCU5bsFlsxcsdSKfaXhv4n/kf+i7Pl+8XoUuvA5x2kbdnEXimpCe4v4jqDK7lcHgweq9NsnZULKPEq6y/sVPerzUYGnoaVlJES462u48/kFvym6k8I9dbW1HZtDiz1keeB4U/FZ3Oe8Q00Dc80h4Rx66Dq91jb5fBTXrRtYpRWZv6V9zy93dzuqjnLobmWVmKuub0uFUIsAOLr8gPemfb6A/HXXjGVtH3VZ/7+xpvv6G02ZwR2PVLaiaPuaCn+7ghHslrf7MdeWZ3M6LSv76FhScU81JdX/2W04cR59DsbWgAAAAAWAGgAHCw5LwtScpvel1NxLCKqtkhCSE9rO0m40BY02lqLxttxDLfeP/ACNvmV6PYFlx6/FktI/3NavPCwfO9l7/ANDRR1HZQDBsGlrnaVFUO6px0brZw9XfRvVefu5c5eK2X0w1ZdH5Vk5iGFx6kn4kkn+ZXoNEtCrqT3ZChZg8wq8R8DmsJhp9HTOe7QOLPcAF/a6rl32/dU3Ro+vV+hZFqOrPDa3tOqq67I/9HhOmVh8Th/jfx+gVVjsS2tknJb0u7EqrloQa67DKy6ny5xnLg2/iygF1vgCQLqHnGgO09m20GHxiRtNSSx91C6WaokMZdlYPeIOl+AAsvL7Ws7ypJOpNavCisl9OcUen21Uv4Wf84/1Wn5Wq+9fks5ldh9tdL+FqPzj/AFTyrV96/I5n7Fftrpfw1R+cf6o/hWrnG+vyRzP2Nrs52kx4jMYoKScuDHPN3R2s0cL34k2A+JVNx8PSoR35TX5Mo18+hq5O2emaS00lQCCQQTGCCNCCL6FXeV6kopqa/JHM/Yz8A7VqWsqY4O6liMjsrXPLMuY8ASDzOn1VVz8N1adN1N7OCVcJvBPXEAEk2ABJJ0AA4knkF5yMZSlurVl8njUgON9rVHTSmNjZJ7aF8eUNv0BJ1+YXorf4Zr1Ib85JfYolcL0MiHtGY6jfVupJ44G2DXvMY7xxNg2MX8Xz4KHsCTqcPiJv7Z0Cr6dDUfbVS/hZ/wA4/wBVseVKi6zRHM/YHtqpR/stR+9H+qP4WrJ4c1+SOZXYp9tdL+Gn/ej/AFUeVKvTiIcz9iv21Uv4Wo/OP9UfwrWj/wA1+RzK7Ep2S24psUJbDnZI1uYseADl4XBBIIXL2jsWtZrelqi2nVUj02y2vhwqNj5mueZHFrWMtmNhcu1PAafmo2Zsud+2o6YJqVVEiQ7aqX8LUfnH+q6vlWq39a/JTzP2KHtrpfw1R+cf6p5Wq+k1+SeZ+w+2ul/DVH70f6p5Wq+9fkcz9je7I9oUWKTmKGnlblaXOe4sytHAXsb3JWpfbBla099zRnTrbxMl55v0L08hQSFILwtmPQxLX8VVW+oRKKskE/1/XBZxg5SUV6kOSRwztP2536TdaZ1oGus94Okrh8fIPXivf7F2SraHEmvmf4NOc9+WG9CMw0FMGi72uNtTmtcrpSqVm2eht7TZygt+epk0gp4iSxzQbcS66xnxJdUbtr4dbZlCSb+5qqusFVMxjniKLOBmNyGgmxkIHFbEIcODaWX/ALoec2jfu6qfZdiY7cRCnfTYcDu9Acr++9sTl1s078vtW0sOWhK51hmop13rU6Y7fY0JaLC6DHaZkmI0+HzHdKCMgxWNxNm/ti8aZnnTN7t7KaUpQoSrx+ao+v2+wwnL7Hb6SlZDG2ONoYxjQ1rRwAHABfPa9SdWbnN5eTeil6HqqOjM0eU9QyNuaR7WC9rucGi/S5I1+Csp0ZVXimssxlJI19dtLSQML5KmENAvo9ribcgASSVu0dl3NSaioP8AYxlVSR877c7TOxSsMxBawDJG298rB1+Jvc/NfQtnWKtKChHr6mjUlvPJ47GYA7Ea2OBt8pN5HD3Yx7R+dtB8SrL65jbUXN9fT9SIRyzd9quPtq60QxW7ilb3UYHC+geR14Af8K1Nk2sqVBzn9UtWZVHrgwez3FH09a1jI8/f2hOWwlYH6d5C+xyOF7/TVbN9BSpOWcY1MYdcF23uyU+GTnvXGWORxLJjfxnjZ5PB/wACq7C+pXUMw0a6oynDBFXFdDLfUrNns/gb6+YQxOja9w8IkcGBx6NNtT8FTWrRpRc5dCUm9CVjshxEcof4n/xcvx+z9zLODJkni7P6yDCXU0IjM1RLmqHF9g2JnsRtNvFc3J+ZXPltq1qXfFm9EtP17mXBkkc02p2Xmw2RjKjJme3MAx2azb2udNNbr0Nrd07mO9T6FUo7r1NIQtldMmJOaPspxCWNrw2IB7Q4B0ljYi4uLaHULk1NuWlOe7KWpaqUmdT7MNkHYXTvM2Uzyuu4tNw1jfYaHc+JP1XldubUjdSUKb0RfSpuL1IR207Jd3KK2JvgkOWYD3ZOUnycPUfFdv4f2hxaXBn9S6foVV4bryjljXlpuNCDcHoRwK9K92S1RQTLEdpsQxtzKZt3CwHdxggPI9+U8+HPRcynaWdjmq1+/wD0ZuUpaHQtiuymKmtLWFs8vERgfdsP/efyHzXndo/EMp5hb6Lv6mxCisZZEe2jaPv6ttLGfuqcWdbgZTx06NGg+q6+wrSVKjxJ/VLX+hVVkm8HOQL/AF5LvvrkpJvs7tdDh0HcS4ZHNIHuL3yus/MdLZTGcoAAFv1XLubKpdS3o1Wv06GcZKPVHvi3aFT1FPJE3CaeNz43NDw4EsLhbMAIxqL34qujs2pTqKUqzePRmTmn6EUwjZ2qrATTwPlAdlJaBYHoenFdCtdUaK//AElgr3W+h1jsr2EnoZ3VNVljPdljY7gkB1iXOINhYNXl9tbWpV6XBpPOX1/g2KNNx1ZzztH2j/aNe97TeNg7qLpkaT4h8ySfyXf2VZcpbqPr1ZTUlvSIswXXQzgwJlg+2e6wMiGG0smQWzyRuc9xvclx6rm17Piz3uK1+j0LItpdDN+0M/8A5VF/CKp8O0/90v3Mt59jsOxkZNIyV9PDTySjM5kTMgDeLQ7qbG/1+C8btieKu5Gbkl3Zs0l9jfLkPsXBYkhSC8LZj0MS1/FVVvqESirZJodscGnrqcwwVDadrriQ5C5zm6eFpDhlB1v1XW2Vd0bapv1Y57FVSDl0OdHsTf8AjmfwXf8AmvRP4qpdFTf7/wCCjgSY+xF/45n8F3/mi+KaS0dN/v8A4Doy7kN242Jmwl7c5Ekb9GyNaQMw4scLnKf56rt7P2lSvItxKpwcOpFsy31pqVE12R2gimg/Z9eSad5+5m96lkOgIJ9wm1x/kuZd20oS5ij9XqvciyL0wzOmpTATheJuAZ7VJV2zCLN7NjzhdpcX8JWEain/AORQ6/8AKP8AvqT/APJL9g9qpaSf9m4l4ZWWEMhNw9p9lhdzB9130XE2tsqncR5m3/qi6lU3flZ0wheQxh4Ztp6HEO3DHTNUspWXyQDM+3OV45/Jv/UV734dtVSocR9Zf2NGvJ5wcxyHofyK9EppFLTN1gOylXXPDYYHuBPtuBawD4vOn5LVuL62oR3pz/oTGDbOo1OHM2ZwmQtdnq6j7vOBzIPsDjlaLn4ledp3Hil0vZHXBe48OGTipYb8CvV50NdrKydY7Dtncz5KyRujPuorji4+27XoLD6leY+JL7cpqhDq9WX28MvJ1vEaCOqidFMwPY8WLT/MdD8V5C2uKlvPeg9UbU4Jnz92g7ByYZJnZeWncfC+2rCfcktwPx5r6Fs3a0LyHaa6mjUpuLIc0EG4uLcDry5rqSkmsGGGjtPZv2kd9lpq45X6NjmOgeToGP00dwsea8htjYkUnVt/6o2aVVvQ6fNKI2ue42a0Fzj0DQSf5LylKnvVFDubUnofMO1mITYhWS1BjeA93hGV3hjGjRw6L6hZwp29JU01oc2bcnk2fZvsu6ur2CRjhFFaWS4IuGnRmo5n0utfal/G2t211fQzp08s+jrr5pOTcsyN/AWLy2Scq7b8bfkjo4g45vvZS0E+Ef6tmnyLvoF7H4Ztoxcrio/sjTuHqccNHJ/dv/dd+i9YqsF6r9zXZ9G9muzn7OoGNcB3sv3kptrc2ys+QFvrcr5/tvaEriu4x+lG7RhhZNhtnje4UMkzRmktljFibyO0boOQOv0Wrsu0VzcRhLRLVmVWWI6HzLLTyvcXOY8lxJJLXXJOpJ+q+lKcIpYawc/DJr2S7LGqrhJKwiOntIQ4EB0nuN1Hwv8AQdVyNtbQVvbtJ6yLacMs6d2gbBR4o3vGWjqWjwvto8D3JLf9XJeZ2TtqVvLcqPMP7GxUo72qPn/E8LlpZXRTRlj2nUEeoPMHqveUq9OrBTg8o03Fp4MvZzHJ8PnEsDi13MWOV7R7rhzH8lhd0qdzDcn0Ji3FnTNpe1COowlzYmujqZfunR6+Brh43tdzBGg56rzlpsLg3m83mC1X6mxKrvRwceyHofyK9VvRx11NVIzMHxCWjmbND4ZGXyuLb2uLXsQsKkadWO7IlPBJj2nYp+IP7jf0XO8KtPb+TPfkSbs82rxPEa5kb6h3dM+8l8DR4G+7w4uOn5rn7TtLS1tnJR19NTODk2dkK8G5NvLN1MKG8skKCQpBeFsx6GJa/iqq31CJRVskKCQgCkGLieHx1UL4Zmh7HixB9CDyI5FbVrdTtpqpTMJx3kfOW3ex8mFVGU3fE+5iktbMB7rujxz68V9J2bfUr2nmL+b1Rz5wcGRcrofqVk82ZxqKupxh1e6zf9lqDxhkOgY482HTmFybmhOjPj0Vr/yXdFkX6GRJSl5/ZeJERTxaUlSeAB9mJ7ucTuR5FYxmsczQ1i/qX/f6onGepNuz7bGTvTh+IXZUxnIxzv7QD3SebrDQ8wuBtbZal/5VHWD6rsX0anpI6MCvLKbWhsjN8Uc5r1GASsW2+owUBRSa6Elcx6qeJLuRgoVDbfUkKCQCpTa6EFcx6qeJLuRgX+Kb8u4wUWJJdnPUrLfl3IwihJ+KNthYKKfsyci6hp9QVzW5qU3jqRowHnqUc5dUw0kUCxevQlgOspUnnIxkrnPUqd+T1yRuoF1+alt+ryFgoo3ScordTvNYwxoM3xUupPGGyNBm+KhTk+jGgLj1Tfk31GELn4rJzm/XI0Gb4qFUn6MnQXTem46vQaFFW28YCeQob1AUEhSC8LZj0MS1/FVVvqESirZIUEhAEAWWcdAYON4RFWwOhnbmY4fVp5OaeRC27S7na1FUpldSG8jgWNdmVdBO5kULp2A+GRuUBw5XBOh+C+gUds2lSmpynh9maLpSTMIdn+JfgpP+T9Vd4tZ9eIjHcl2J1huztViNIKTEaaSOSFv+i1Tspy/7qY3JLeH9ALlVb+3t6nFoTTT+qP8ABZutrGDwbspW18Hc1cD46mnbamqriz2t4RSuBvyu16zltC1oNVKcswl1j/H8Dck+vUnuwmJVkkPd19O+OWMWEhy5ZRwvcHR459V53a9rbKXEoSWH6GxTlJ6MlC4Tk2XhQAgCAISEAQBCAgCA86iHvGObmc3MLZmnK4fI8ldQqKnNSaz9mYyWhHNj2Pc+oc+eaTuquWFoe4EZGhhFxbU+I6rsbVqwUIKMEt5Z0KqeWeWKPlqK2pibUSwtp6NkjBHlGaWXOc7yQb2yAW+att1RoW0KsoKTnLGvotCJt5Nvg0zqyghe97mulgY5zmHKbkA3aeWt1oXO5b3koxWieMGaTaNZsMHvjlkknmkLamohAe67QyOQtbpbjZo1W5tiUKco04QSzFP90Y0ssxtt8Umhmi7mQtbA0VM4HvQ95HHkcLcD94fordkWtOpSk6i1baX7ZIqyeTbbb1b4cOnkieWuawFrhxF3N1H0K5+y6UJ3ihNaa6GblmBum8B8lz6mN5tdyyD0LKmTIx7vKxzv3QT/AJBWW8YSmovuQ+hGdk4aiWKlqnVL3iWEvnjfYtLngFpiaB4Mpvz4Lr7QnbwdSiqeHF6P+SqCb1yZGMPkmxCKmbNJEzdnzO7shrnuDgxrS4g+EeI2HFYWPBpWrqyipPexqRUbTLtn62STDC+R+aRrZ257AFxidIwPIGgJyAqu8t6ULxRjonh47ZMot7pGtm8bqTHSxyyuc/fGZnG15IJ4XSszacMwI/4Quzf2VFOpUitN3T7NPD/37lUZvJINvs8dG+aOaWN8YaBkIAOZ7QSWkEE2K5Gx5QdXhSipZz1/QsqZWptnwmCmkAkkcWxyODnuzOByk8bcraLSlUVWukopLKWEZ6qJC9jcZdPLSd3WSTudAXVcby3LH4dHt8IIdnAFrkWuvRbStadOnVbpqOvytdWURk8kgxd8k2IxUzZpIYxTPmd3ZDXOdmyNBcQbAAE2Frrm2ap0rV1pQTeca9jObe8XYFXSSYWZHvLpGxzNz6AkxGRoebaXOW6wu6FOF6oxWjxp+plF6GZspO6WgppJHFz3wMc5x4klouSfmtTaUIxupqGiTMqb0NqueWBQSFILwtmPQxLX8VVW+oRKKtkhQSEAQBAFOXjBDYsslnGMAWWI0ClYATL6gI8jCCgBQSEAQBAEAQBAEAQBZw65IZqsAwx1N3+Yg97VSTC19GvDAAfj4St6+uI19xR/4xwYQWDX4phFSKqaalMLt4pmwPEheO7LM9pW5Qc2j+GnBb1C+t1QjSrZ+V5WP6FcovJucHot2poob5u6jay/C+UAcOXArnXVdV7l1V0bLIrCMXZrCnUkUjHlpL6maUWv7Mry8DXnqrdpXUa84yj6RS/YilHCNZjWyO+S1T5ZHN72BsMWSR7QGta8nvWiwcM7r2N1vWu1lbwp04x6av8AwVyptvJl4vg8tRhZpi5nfGFrCbnJnbl1va9jl6LWoXlCle8bHy5yZuPy4Nlhbpyw7wyJrgbNETnOBbYanMBY3utO6du5ZpZ/qTBNGTNHna5p4OaWn5EEf5qmnJQkm/1M5LQjez+D1UG7xySRiGljcwZHPLp7gNYZGkANDbXtrqV27y8tqkZuK+aWv6fz+CiMJIysYw2fe4qqm7tzmQvhcyQuaCHuDg8OaDq0g6W1VNld0IUXQrJ9c5RMotvJ64PhDoKHuHPa55ZJmcLhueUuc6w1OUFyqr3ka10q2NPzoZKLxg0bNj5W1FBK2RgFNExk7dfGYg7IWaf43cbLo+MUpUa0GtZPK/rj+CtU3k3+1OGOq6SSFhAc7Lq69hlc1x4fIrkbOrxoVlUl01/sWTWUZ9ZEXxPaLXdG5ovwu5pAuqo1FGsp/cza+XBoMP2dki/Z5JYXUkLonnW7g5gAyaeZoOq6tbacanGXpPp9ipU9cnvjGGz73HVU3dOc2B8LmSuc0FrnB7XhzQdQQdLa35KqxuqHAlRrZxnKaEoNvJ7YTg74KDd3Pa55ZLdwBDc8udxsDra7lXc3kKt2quPlRko4RZspR1NPAyGdsOWKJrGujc8lxboS4OaANFjtGta1qkqlNvLfrginFxN2uYy8LEBSC8LZj0MS1/FVVvqESirZIUEhAEAQBSAgCAIAoAQgKckhQAgCAIAgCAIAgCAKSBZMgFE2hgJkBQAst5gKMsBS5N9SQoTwAp3mBZFJp5IChPACneYwFGRgISLJkBAEbyQEySEyAoAUgvC2Y9DEtfxVVb6hEoq2SFBIQBAEAQBAEAQBAEAQBAEAQBAEAQBAEAQBAEAQBAEAQBAEAQBAEAQBAEAQBAEAQBAEAQBSC8LZj0MS1/FVVvqESirZIUEhAEAQBAEAQBAEAQBAEAQBAEAQBAEAQBAEAQBAEAQBAEAQBAEAQBAEAQBAEAQBAEAQBAFILwtmPQxLnQOv7JWzW2bdb30MwVWJTuHeUrDwy69jJ4sRu7vKVH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HcO8pU+GXXsY4sS4Qu8pV62bdY+hmPFif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AutoShape 16" descr="data:image/jpeg;base64,/9j/4AAQSkZJRgABAQAAAQABAAD/2wCEAAkGBxQQEhQUEhQVFBUWFBgaFxYUGRQWFxYYFRwYGBYYGBcZHyggGBomGxUVITEiJSkrLi8uFx8zODMsNygtLisBCgoKDg0OGxAQGywkHyQ3LCwsKywsLywsLSwsLCwsLDQsLCwsLCwsLCwsLCwsLCwsNCwsLCwsLCwsLCwsLCwsLP/AABEIAJYAyAMBIgACEQEDEQH/xAAcAAEAAgIDAQAAAAAAAAAAAAAABgcBBQMECAL/xAA9EAABAwIDBQUHBAEACwAAAAABAAIDBBEFEiEGBzFBURMiMmFxFEJigZGhsSMzUnLRFRYkNERTgsHC4fH/xAAZAQEAAwEBAAAAAAAAAAAAAAAAAQIDBAX/xAApEQACAgEDAgYCAwEAAAAAAAAAAQIRAxIhMQRBEyIyUXGBI2EUkbEz/9oADAMBAAIRAxEAPwC8UREAREQBERAEREBhYK46iobG1z3kNa0XJOgACq9+J1G0UzoaZzoKCM2kmHim+FvQafdXhjct+xDdEprNs2vkMFEw1MoNnFv7cZ+Ny+6kPhjM1fUCNo4tbYN9ATqSu3J7Lg9IXBojijby4uPIX5krz/tFj1VjVSBYuu60ULb2aOp+2q6MOHxONku5nKVfJMtod8Rb+nQxgNGnaSXv8hZaGnixjFNf1Cw+85oDPrxVibD7r4aQCSptNMdbHws8h1U/mpWubl8I6N0/Cu8+LHtjj9kKEn6ik6TdDXA5jPEw/Dcrf0my+N0n7VXFKB7rxYfZTWq2YDvBNJGeoN/sStNWHFKG7mZK6McWnuSAfCBe6q+onPZ19onQkYw7bSaFwjxKmdBqAJm6wn1J1CmsMoeA5pDmkXBHAqNbO7YUuI3j8Eo0fBMAHA/1PELc4bhbKcu7O4afc4gei58i33VMvE2AWVgLKzLBERAEREAREQBERAEREAREQBYRRveBj3sFFLL7xGVvq7QKYxcnSDdFf7w8bkxWsZhdI7uB36zhzt4h6AK1MDwiOjgZBEMrGC3qeZPmqx3D4Ics1ZJq55ygnjceI/O6tavqBHG954NaT9AunqNmsUe3+mcfcovfbtIZ6kUzD+nD4h1ebWU73T7GiigE8ovPKATceBvIBVXsJh5xHEwZO8M5kk8wCdPwvSjRZa9TLw4LEvsrBanqYsshZQLgNgsWWUQEK282EZXt7WE9jVs1ZI3Qk9HdVrN3O3b53uoq4dnVR6AnTtLcfn+VYyqHfZs+YzFiEHdewgPI4/AfrxXThayfjl9P2KS23Rb4WVHNhNohiFIyb3h3ZB8Q4qRrnlFxdMsne4REUEhERAEREAREQBERAEREBiypXf8A4nd0EAOjQ5zh1v4fwVda8576Zc2JP6CNo+xXX0UbymeV1Eubd3QiHD6cAcWBx9XcV29sSRQ1FuPZOXLssf8AY6e3Dsm/hdzEqcSxPYeDmkfULnk/yW/csl5aKY3BQA1FQ/mGhv1JV4KkNxj+xraqB2jrE2PwuIV3rbrP+hXH6QsrCyuY0CIiAwtTtXQCopJo3c43fUDRbZcNb+2/+jvwVMXTTIfBSG4XEzHUTUzjcOaCPJzb3V6rzfuzky4uzLzc4fJekF1dbFLJfuUxPYyiwsrkNAiIgCIiAIiIAiIgCwVlEBhedd9EOXEn/FG0j6FeiiqW394baSnnA0cHNcelrZfyV19FKsvyZ5V5Swd2leJ8OgIN8rch9W6KTqnNxGO2MtI821zxjqTfMPwrkWXUQ0ZGicbuJS+2MBwfGIa1oIgndaQjgOAI+91ckMoc0OabggEHqDqtbtPgMWIU74Jho4aHm08iFCth8bkw6T/RuIkNLf8Ad5jo2Rv8bnS6tJ+LBPuv8Hpf6LKX0F8rIXMXMoiKQYWp2qrhT0k0hNrRn6kWC2qqPfntGAxlGw3Lu9L8IHhB9dVrghrmkVm6VkM3O05lxKNx5NLj8wvSCqTcRgZayaqcNHkMZ6Nvc+mqtta9bJSy7diuJVEyiIuU0CIiAIiIAiIgCIiAIiIDBUa3gYD7fRSRDxAZmf2bqFJlhTGTi00HueSsHxKWjnZMzuyRO1B0/s0r1Ds5jcddAyeIghw1F9WnmD0Kp/fDsWaeQ1kDSYnn9VoHgd/LTgCozsHtjJhc1xd8DyO0Z/5N89V6mWC6jGpx5OeMtEqZ6ZC1e0GAQV8ZjqGZhyI0c09Wu5Fc2DYvDWRNlgeHscOIN7eR6FMQxRlOR2t2tPvWJH2XlpST/ZvsRyhgrsO7hPtlOPCTYSsHxOPiW/ocbjlsNWu/i4EW+a7dNXRyC7HtcD0IX29jTxsVaTvlBHKi6FfjEFO3NLLGwDm5wVbbW74oowWUIEr/APmO8A87Dipx4ZzflRDklyTDbjbKLDIiSQ6Zw/TjvqT1I5BUHg2F1GM1hBJc55vK/WzG8xfl5Bd3Btna7GpzI7MQT3ppAcrfIf8ApXjs/gdLg0GVnF1sz3eORy7bj08XGO8mZbzdvg3eEYeymhZDGLNY0AfLmfNdxfETrgHhfkV9rzrvdm4REQBERAEREAREQBERAEREBhZREBw1NO2RrmPAc1wsQeBCoXeDu2koi6ala6SAkktGro/8tXoBfDwCLEXHRbYc8sTtFZQUkeVtm9paigkz0z7fyYfC63IhXHs5vWpKloZVAQPI1zftn0JXa2s3XUtYTJFeCU3Jcy1neoKq7G92NdTk2jEzerNT9F3OWDPzszGpwLZqdi6Gr/Up3mNx9+F/XyJstNVbsKj3MSqCOjrf9lULIK2lPdZUxH0fZbWl2xxRmjXyn1YSn8fIvTJP5GtPlE4G5cvN5qyR3pr+VIMM3aYdRDPL+pb3piABbyCrmHGMdqtGCY355Mq3mGbsK6rN6+pe1p1LWuuT5dAqT1rac0vglU+ES3E94VNCRT0EZqpuDWQC7W/2I4BbTZ3ApnPFTXuD5z4Y2/twg8mjmfVd7ZvZWmw9mWnjDerjq4+rlulxznFbQ/vuape4AX0sLKyLBERAEREAREQBFhEBlEWEBlFhEBlFhLoDKwl0UAIiIDjkha7i0H1AK4xRR/wb9Auwim2DDWgcBZZREAREUALKwikGUWEugMosJdAZRYRAcVTUNja573BrWi5ceAA5rFLUslaHxuDmng4agqDb48Rcyi7CO5kmNso45PeK6+4/FO1oTCT3oHZT6HVa+D+PxCmrzUWBW1jIWF8jwxo4ucbBYdXRiPtS8CO183K3VUhvh2mdVuZDFf2Zr7Fw0ErxoQP6lTDeLUimwQMGmaNjR9Fp/GdRvljXzRO8OxSKpBdDI2QA2JbqLr6r8QjgaHSvaxpNgXaXJ5KJboMMFPhsVhrJ3z/1Lp7z29vUYdSkXD5w53HwjT8rPw14jjew1eWya4hjEFOA6aVsYcNC42v6LtQzNe0OaQWkXBHAqmd9tpquipm35ggeZA/CuGhpxHExgFg1gFvQJPEowjL3JUrbRr37VUYcWGojDgbEEnQhY/1roy4NFRGSTYAEm5UA3y4XS0tGXRwtbLK/RwzXvxPPzW/2D2PpW0VM+SFpkyB5cb3zH5q7xQUFO2Rqd0SqoxqnjkbE+VjZHeFhPePoF31StLD7btI88WwG/l3dFdSzy41CiYuzrYhiMVOzPM9rG9XH8dV0sK2mpaolsEzXuAuWi4IHWxVS7UbRx/6atXtc6niFmx65Wk8HkDirPwrCaKWQVlOGOc5mXOw6FvQhXlhUIpvv/RClfBzs2toiSBUR3HmR+VyU+09JI8RsnY57jYNBNyfJVVvpwympY6eOCJrHvkNy297aefmrD2c2SpaaKB/Yt7WNgOfUm9tTx81MsUFBS33Fu6NjV7T0kLiySeNrm8W31HyC7WG4zBU37GVkluOU6j5Kmt3sUVVidbU1GUxszeM6XJOv0C5t2lA6XF56ima5lI0uF9crr8LX4q8+njFPfhEKdl2ErqUGKRT5uyka/IbOym9j0K0O3mMyQxiCm1qZw5sY6ADvOPyKge4yQw1NXTPN3CxPmbuusoYdWNy9iXLzUW7XV0cDc8rwxvV2gWqO2VCP+Jj+9vrZRDf1WZaFkYOr5R9G/wD1brYrZWnbQQtkha4uYC69yTdPDisam+41O6JVRV8czc0T2vHVpBXYVE4aDheO9hTkiF5sY7kizvXorZ2xx32OC7RmlkOSJgvdzjp9r3TJh0ySW9hS2NlS4pDLI+OORrnx+NoOrfVFTO6wy0mL1ENQbyvHfN73cLkkfVFGbEoSpOyYytWTaikFdi8x8UVNF2RB4Z32df6KtdmoKunr6qhphYzOIkd/Bjie/wCoBVuSCkwVhc1rv15Whx1e4utYOPOwC29Fg0Ec0lSxgEswGZ3UDhbpxWsc2hPbZ8fRXTZT29mhjp34bSRaNjJv1JcW3cepNlt9+zi2jpGAHIXWcelgLKcbRbJUlU8VNQxznxC4Ic4Wy68AulU4rT1rGRVMB7GbRhdrcj8K8My8rq65IceTb7KVEQooCx7cjYm63FhYa3UXwmcYli754+9T00fZh/uukJvdp5jjwXdg3Y0bO611QI/4CV4at9UPgwylc5rMkcbb5WDU26AakrByim9O7Zan3Kor5G1e0bbuGWEg3JsO7yV0wVTJL5HtdbjlINvWyhlJsHh1UPaWskvL3swke066/Jb7ZvZanw/P7OHjPbNne5/Dh4uHFWzThJKr22Iimist+FV21VR0zTqHBxH9iB/lW4S2ng6Njj+lgojX0GH1Ej6+VjjJA8sN3uGrDbwqWTwsq4C14OSVuouQbHz5JkmtEY1xyTFO2yp9xzTNVVtS7Uk2v6klXHLIGguJsALkqP4bglJg8Ez4muYy2d+pedOn1X3h2MNrLxPjIbIwlpacwc3ndw8J14KM0vEm5LgR8qo1O1GzdBi0BmJbdoNp2m1svXqPVRjcNRys9qJJMGYNYfdc5pNy35WUnp92VGwFrXTiIm/ZiV4bf/C3WK4jBhVO05MsYIa1sbbnXTgOKt4vkeONu+P0Rp3tlX7xHCtxulpwbhtrjobgn8K1dqa0U9HPJe2SI2+mi6UOx1Gan20MJmJzB2YkXPlwW0x3CYquF0U4JjPEAlt/mFE8sZaV2RKi92ed6PZx02ES1jC4SCXWxIBYfET1tdXDu72lhlwwTHLGIW2ktpbKOJ9QFwYLPRxUzaZkD2UszjGCXFxc5xtY31C2VLu7oYopIWMeI5S0vbndZ2Th8lrnzKaqXvt8FYxrgjWC0dfXTOxGJ7YxIMsLXgaRDg4A8LqM7NPkosfcydwL5XEOIsASdQdFdFTNHRwF1sscTNAOQHAAKP02zlDiL4sQyP7QgOaczmkerevqqwz7NNbPYlx4ILvpl9orqOlafX5kcVaOJYzBQU+eaRrGsYNLi5sOAHPgtfjWwVHWTdvM15lt4mvc21uluCjtJguFmWcFs0klLYuZNJI8EWvdocbOGnJQ5QnGMd9hTTNDu7wmSurpcUqWmOEXMefS4439AFt4G1WLVZrad4ZDA5zIA8XD3DRz7HkRzU+fSRVVN2di2KRnhb3O6RwFuC5sMw+OliZFE3LGxtgPIdTzUSz27rfhfBOkpDFxPQY1DJUva57wXFzdARa1tPkisV2F0GNTPkexxkgcY73c24/kOo80Wry4mlrTsz0N8M5MewQ4hUua6QsZHGQA3iSSDclb3ZZ7jTMEhzObdt+ttB9kRc0n5TRcndxIXikHWN34KhVFg4p3UcudzwQQ5jzdoNhZzByKIqwbolk+KjW1VCaqSGDNkZmzutxOW4tf5oiiGzsln3sdSup2ywF+dsb+6Txs65sfopEERRLdhFfybNsfBVOc52d07jcE20dpopthjLRRg8mhYRXm2+SIo4seDvZ5MmW+U+MZmn1bzUS2TIkqg6DNFG2MiSMm7XOPAtHujisorQ9DIfqJ3ZRTaHCDXVLY3PLY4oy6zeJc8W19ERUg6doszY7INc2nEb3ZjEcmbqG81uJvCfRYRRL1BcEBocF7FtJNnc4CUtdG4kxkvdo4N5EKwURWyO3uQlRHNsKR1T2NOH5GyOOcjiQ2xACxsnRmmfPBmzsDs7SeIzaWKIlvTQ7klVfYtgjnxVMjHhkzXaPtxb7zXDmCiJjdPYSRNsIbaCK/8G/hdbaSRzKeQsIDiLAnW2bQ/YoiqvUOxHcCwE4fURBkhe2SMNcHa6t1uD80RFM3e7HB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470488" y="289620"/>
            <a:ext cx="7920000" cy="512582"/>
          </a:xfrm>
          <a:prstGeom prst="rect">
            <a:avLst/>
          </a:prstGeom>
        </p:spPr>
        <p:txBody>
          <a:bodyPr/>
          <a:lstStyle/>
          <a:p>
            <a:pPr defTabSz="914378">
              <a:spcBef>
                <a:spcPts val="500"/>
              </a:spcBef>
              <a:defRPr/>
            </a:pPr>
            <a:r>
              <a:rPr lang="hr-HR" sz="1650" b="1" dirty="0">
                <a:latin typeface="Arial Nova" panose="020B0504020202020204" pitchFamily="34" charset="0"/>
                <a:ea typeface="+mj-ea"/>
                <a:cs typeface="+mj-cs"/>
              </a:rPr>
              <a:t>HF Belišće – Trening centar</a:t>
            </a:r>
            <a:endParaRPr lang="de-DE" sz="1650" b="1" dirty="0">
              <a:latin typeface="Arial Nova" panose="020B0504020202020204" pitchFamily="34" charset="0"/>
              <a:ea typeface="+mj-ea"/>
              <a:cs typeface="+mj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7F2EF31B-E972-44A9-A72F-A6774F9761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143765"/>
            <a:ext cx="960316" cy="41304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2F5809B0-C776-4F55-A643-5508A47053B3}"/>
              </a:ext>
            </a:extLst>
          </p:cNvPr>
          <p:cNvSpPr txBox="1"/>
          <p:nvPr/>
        </p:nvSpPr>
        <p:spPr>
          <a:xfrm>
            <a:off x="538939" y="713713"/>
            <a:ext cx="59103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350" dirty="0"/>
          </a:p>
          <a:p>
            <a:r>
              <a:rPr lang="en-US" sz="1350" dirty="0"/>
              <a:t> 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xmlns="" id="{A5D38CEE-F239-44C3-98DC-1861B302F9D6}"/>
              </a:ext>
            </a:extLst>
          </p:cNvPr>
          <p:cNvSpPr txBox="1">
            <a:spLocks/>
          </p:cNvSpPr>
          <p:nvPr/>
        </p:nvSpPr>
        <p:spPr>
          <a:xfrm>
            <a:off x="350044" y="728543"/>
            <a:ext cx="6182375" cy="3822782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r-HR" sz="1100" dirty="0"/>
              <a:t>Ukupna investicija </a:t>
            </a:r>
            <a:r>
              <a:rPr lang="hr-HR" sz="1100" dirty="0">
                <a:sym typeface="Wingdings" pitchFamily="2" charset="2"/>
              </a:rPr>
              <a:t> 1,5 milijuna Kn</a:t>
            </a:r>
          </a:p>
          <a:p>
            <a:pPr lvl="1">
              <a:defRPr/>
            </a:pPr>
            <a:r>
              <a:rPr lang="hr-HR" sz="1100" dirty="0">
                <a:sym typeface="Wingdings" pitchFamily="2" charset="2"/>
              </a:rPr>
              <a:t>Sanacija dijela poslovne zgrade i uređenje prostora</a:t>
            </a:r>
            <a:endParaRPr lang="hr-HR" sz="1100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lvl="1">
              <a:defRPr/>
            </a:pPr>
            <a:r>
              <a:rPr lang="hr-HR" sz="1100" dirty="0">
                <a:sym typeface="Wingdings" pitchFamily="2" charset="2"/>
              </a:rPr>
              <a:t>Novi CNC strojevi namijenjeni obuci</a:t>
            </a:r>
          </a:p>
          <a:p>
            <a:pPr lvl="1">
              <a:defRPr/>
            </a:pPr>
            <a:r>
              <a:rPr lang="hr-HR" sz="1100" dirty="0">
                <a:sym typeface="Wingdings" pitchFamily="2" charset="2"/>
              </a:rPr>
              <a:t>Strojevi &amp; uređaji</a:t>
            </a:r>
          </a:p>
          <a:p>
            <a:pPr lvl="2">
              <a:defRPr/>
            </a:pPr>
            <a:r>
              <a:rPr lang="hr-HR" sz="1000" dirty="0">
                <a:sym typeface="Wingdings" pitchFamily="2" charset="2"/>
              </a:rPr>
              <a:t>tokarilica, glodalica, škare za rezanje lima, preša za savijanje lima i dr.</a:t>
            </a:r>
          </a:p>
          <a:p>
            <a:pPr lvl="1">
              <a:defRPr/>
            </a:pPr>
            <a:r>
              <a:rPr lang="hr-HR" sz="1100" dirty="0">
                <a:sym typeface="Wingdings" pitchFamily="2" charset="2"/>
              </a:rPr>
              <a:t>Alati</a:t>
            </a:r>
          </a:p>
          <a:p>
            <a:pPr lvl="2">
              <a:defRPr/>
            </a:pPr>
            <a:r>
              <a:rPr lang="hr-HR" sz="1000" dirty="0">
                <a:sym typeface="Wingdings" pitchFamily="2" charset="2"/>
              </a:rPr>
              <a:t>rezni alati, </a:t>
            </a:r>
            <a:r>
              <a:rPr lang="hr-HR" sz="1000" dirty="0" err="1">
                <a:sym typeface="Wingdings" pitchFamily="2" charset="2"/>
              </a:rPr>
              <a:t>stezni</a:t>
            </a:r>
            <a:r>
              <a:rPr lang="hr-HR" sz="1000" dirty="0">
                <a:sym typeface="Wingdings" pitchFamily="2" charset="2"/>
              </a:rPr>
              <a:t> alati, mjerni alati, različita operativna pomagala</a:t>
            </a:r>
          </a:p>
          <a:p>
            <a:pPr lvl="2">
              <a:defRPr/>
            </a:pPr>
            <a:endParaRPr lang="hr-HR" sz="1000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>
              <a:defRPr/>
            </a:pPr>
            <a:r>
              <a:rPr lang="hr-HR" sz="1100" dirty="0">
                <a:sym typeface="Wingdings" pitchFamily="2" charset="2"/>
              </a:rPr>
              <a:t>Početak rada: lipanj 2018.</a:t>
            </a:r>
          </a:p>
          <a:p>
            <a:pPr>
              <a:defRPr/>
            </a:pPr>
            <a:r>
              <a:rPr lang="hr-HR" sz="1100" dirty="0">
                <a:sym typeface="Wingdings" pitchFamily="2" charset="2"/>
              </a:rPr>
              <a:t>Praktična nastava za CNC operatere, tokare, strojobravare</a:t>
            </a:r>
          </a:p>
          <a:p>
            <a:pPr>
              <a:defRPr/>
            </a:pPr>
            <a:r>
              <a:rPr lang="hr-HR" sz="1100" dirty="0">
                <a:sym typeface="Wingdings" pitchFamily="2" charset="2"/>
              </a:rPr>
              <a:t>Broj osposobljenih mentora 	9</a:t>
            </a:r>
          </a:p>
          <a:p>
            <a:pPr>
              <a:defRPr/>
            </a:pPr>
            <a:r>
              <a:rPr lang="hr-HR" sz="1100" dirty="0">
                <a:sym typeface="Wingdings" pitchFamily="2" charset="2"/>
              </a:rPr>
              <a:t>Broj učenika 2018 – 2021		80</a:t>
            </a:r>
          </a:p>
          <a:p>
            <a:pPr>
              <a:defRPr/>
            </a:pPr>
            <a:r>
              <a:rPr lang="hr-HR" sz="1100" dirty="0">
                <a:sym typeface="Wingdings" pitchFamily="2" charset="2"/>
              </a:rPr>
              <a:t>Zaposlenih praktikanata	u HFB	48</a:t>
            </a:r>
          </a:p>
          <a:p>
            <a:pPr>
              <a:defRPr/>
            </a:pPr>
            <a:r>
              <a:rPr lang="hr-HR" sz="1100" dirty="0">
                <a:sym typeface="Wingdings" pitchFamily="2" charset="2"/>
              </a:rPr>
              <a:t>Sudjelovanje u projektu dualnog obrazovanja </a:t>
            </a:r>
          </a:p>
          <a:p>
            <a:pPr>
              <a:defRPr/>
            </a:pPr>
            <a:endParaRPr lang="hr-HR" sz="1100" dirty="0">
              <a:sym typeface="Wingdings" pitchFamily="2" charset="2"/>
            </a:endParaRPr>
          </a:p>
          <a:p>
            <a:pPr marL="0" indent="0">
              <a:buNone/>
              <a:defRPr/>
            </a:pPr>
            <a:endParaRPr lang="hr-HR" sz="1100" dirty="0">
              <a:sym typeface="Wingdings" pitchFamily="2" charset="2"/>
            </a:endParaRPr>
          </a:p>
          <a:p>
            <a:pPr lvl="1">
              <a:defRPr/>
            </a:pPr>
            <a:endParaRPr lang="hr-HR" sz="1200" dirty="0">
              <a:sym typeface="Wingdings" pitchFamily="2" charset="2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DE155FC4-D895-460B-AE00-4E43CA623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142" y="800352"/>
            <a:ext cx="3014797" cy="168800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56FC874-9287-432B-A382-074B352D1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142" y="2646805"/>
            <a:ext cx="3014797" cy="1888005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EDF7C777-2A43-4765-93AF-5881294F16EF}"/>
              </a:ext>
            </a:extLst>
          </p:cNvPr>
          <p:cNvSpPr txBox="1">
            <a:spLocks noChangeArrowheads="1"/>
          </p:cNvSpPr>
          <p:nvPr/>
        </p:nvSpPr>
        <p:spPr>
          <a:xfrm>
            <a:off x="471320" y="4578241"/>
            <a:ext cx="7920000" cy="512582"/>
          </a:xfrm>
          <a:prstGeom prst="rect">
            <a:avLst/>
          </a:prstGeom>
        </p:spPr>
        <p:txBody>
          <a:bodyPr/>
          <a:lstStyle/>
          <a:p>
            <a:pPr defTabSz="914378">
              <a:spcBef>
                <a:spcPts val="500"/>
              </a:spcBef>
              <a:defRPr/>
            </a:pPr>
            <a:r>
              <a:rPr lang="hr-HR" sz="1650" b="1" dirty="0">
                <a:latin typeface="Arial Nova" panose="020B0504020202020204" pitchFamily="34" charset="0"/>
                <a:ea typeface="+mj-ea"/>
                <a:cs typeface="+mj-cs"/>
              </a:rPr>
              <a:t>Sljedeći korak </a:t>
            </a:r>
            <a:r>
              <a:rPr lang="hr-HR" sz="1650" b="1" dirty="0">
                <a:latin typeface="Arial Nova" panose="020B0504020202020204" pitchFamily="34" charset="0"/>
                <a:ea typeface="+mj-ea"/>
                <a:cs typeface="+mj-cs"/>
                <a:sym typeface="Wingdings" panose="05000000000000000000" pitchFamily="2" charset="2"/>
              </a:rPr>
              <a:t> Akademija za zavarivanje</a:t>
            </a:r>
            <a:endParaRPr lang="de-DE" sz="1650" b="1" dirty="0">
              <a:latin typeface="Arial Nova" panose="020B05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962890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590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7875F51F-BF3F-4028-8C14-9000A00CA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 b="1054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355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3CA7BA79-A3FF-44DA-90EE-B7AD2B4D7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r="1" b="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0851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32801BD-7982-43A9-A97A-B814F2BFB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" r="3028" b="1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5193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7875F51F-BF3F-4028-8C14-9000A00CA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 b="10540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AutoShape 4" descr="data:image/jpeg;base64,/9j/4AAQSkZJRgABAQAAAQABAAD/2wCEAAkGBxQSEhUUEhQUFBUVFBcVFxcVFhUUGBcXFBUXGBcUFRUYHCggGBolHRgUITEhJSksLi4uFx8zODMsNygtLiwBCgoKDg0OGxAQGiwkICQsLSwsLCwtNDQsLCwsLCwsLCwsLC8sLCwsLCwsLCwsLCwsLCwsLCwsLCwsLCwsLCwsLP/AABEIANgA6QMBIgACEQEDEQH/xAAcAAABBQEBAQAAAAAAAAAAAAAAAQQFBgcCAwj/xABGEAACAQIEAwQGBwUGBAcAAAABAgMAEQQFEiEGMUETIlFhBxQycYGRI0JSobHB0RYzVGLwFUNygpKTJFOy4Rc0Y6LD0vH/xAAbAQACAwEBAQAAAAAAAAAAAAAAAQIDBAUGB//EADQRAAIBAgQDBQUJAQEAAAAAAAABAgMRBBIhMQVBURNhcZGhFDJSwdEWIiNCU4Gx4fDxFf/aAAwDAQACEQMRAD8AotFq6NJauIfULgDSGiigApb0WotQAA0orkGlAoEzoj+udF65NdKpJAAJJ5AC9/cKBCLSmrDlHCEsp+lPq67e2Dc38Fq0YL0fRk+xNIPF+4P/AG72q2NKTMVbiFCk7ORm6Ak2F7nawF/up2mVTsdoZj7o3P4CtxyvhcQgBNEYHLSpbn5uTUquXP8A85v9KfpV8cK+bOVU49FP7kfP/h8+DJMT/D4j/ak/SvOXLJl9qGUc+cbi3zFfRC5aRylcfBf0obL3P963xVD+VS9kXUqXH3f3V6/Q+a12NJqrfs14WEwIcRvfxBQ/Aqdqo+P9HqBjtNGOmn6Rff3hf76qnhpLY6GH4zRqe9ozOaGqw5zwnLAe4e3XfeNWJFre0LbVAOtiQdiDuPDyqiUXHc6dKtCorwdzkiktSkUVEuEJopSKPxoAS9LRRQAClBpLUAUCFtRceH40gFd6vIfKmI4vQaUHyopDAe6kFKKSgDoiudNKaBQAbiikNW7hfhNneOSdbo1mEe+tx0LL0X386lGLk7IprV4Uo5pMi8l4clxC6wQkQNjI24v4KoNya0jhjhDs07ndJ5yuBrPkmm1hz5351ZMmyMJcuqAc1jAGlfha1/hU1YAbbVvpUEtWeUxvFp1Hljt/vMZ5blaQjYXJ5sbXNP6q/EnHeDwLaZ5e9pvpQayBtztyqn8VcdTu4iw7eqN2XaMZmQd0jUOYNmI2AHWtKVjiym5O7NXZwBcmwHWm7ZjELXkQXFxdhuLkX+41i3CfEjacOcRPNJLJK7lT2hUwL1K3K2Nj0tvapjCwy+ozYlzd55XEY3bQjyWQIDysovZbbsaZE0wZzCSRrGwJv0sOdjyr0jzWFhcSLa9r3tuRe3yql43LynqeGUjU+7kAg6UQXDb3sWO+/h4V1DhmfH4gCxjghjGi1l16ixe3s6tOw2v50AXxWBFxyNJWUSZhJpjmWaVDLipFVTK+0UZ027O9uYPLlcVzw56UVRZvWSWWOXQHPdJXlspF2IN70AaTj8pST+VujAC/uqo8T8JiVPpF7wvaaPn/AJ16/DoKs+W8SYec2SQA6Vaz9wlWvYgHmNqlioPPcEe+oSgpGqjiqlJpp7HztnfD0uH3I1xnlIlyp5bHqpHgaiBX0DnWQBwNCKyX78Ztpbxsp2BrJeJuF2iZ3hBMQPs76479GXmR51gq0HHVHq8BxONZZZvX/epWKBQPhQTWY7AlqBSj86Q0AKf68aKRaW1MA+NJS0lqQBegUCkNAzrxpBSUt6BC0n60VNcK5IcXOF5IlmkPgoPL3nenFNuyIVKkacXOWyJXgvIQ9sRMLoGtGg5yMLbn+UVsGTZXoGt7GRtzt7P8o91MuHsvUntAoCL3Yl8AvUDp1qyCunRpKKPE8Rx0q02v94fU5as8444vIMkGFbvRqDMR7QDEroQHm1W7i3HnD4SaUbFU2v4kgD7yK+ZcfjmRmDAHEF1c4hWuwuGugNvv51ecs98zxy9i7A6kxE/eWSz4hUhsbdobgKTe1uVMJ85Z1mQJqEpXeTvyIotpAYjbbbzr2w/DcrCUyaYiIjMNfN78gg6kjxp/luVxF8uWONnknZTIr+y41k91vCw60AccD45kxmG7RtS96JVvcKGLDQRblzPxr6GjggUx4NkJGntV3Nu43je//wC1k3DGVtJmWLmjhhSNJxGVbS2kqdwgGwNt/jWj4bHLJj3mX93DB2ZJvu5LPYDpZbb+dAEnBi4pZpSYyHwmwYnmGUNtbmDYc/CvBMThxG2M0uq4gKrj4lLsL28rioXAZgEwuMxTXVZXYr9rSD2Y38yCab46wwWDwv8AeNIt18hd2J8gCKBkd6QXgwEMKau1KM7pC9u8GBuLjew2rJjjiMJMmsp2kwlWLQpDKWN2LsNW1rAA71o/pmxuHLBGY9qsSmFQCRY31F/KwWw8qqmFZ5ny1cT2c8bKwCxjVIUGo6ZBfe3Me6hiEzDFtFMzx9kn/BqUsWkA0ksGv9R7j3CtY4B4x7fTh5BIWCJaRwq6iVJsbddib1i8OVsExU2DlI0zDDsgsGaKclRct/MLH3U/wuNMc5DA4doo4tQaR7iRCNxZiCCGG2+3hQM+lxURnuVCQa0A1jn4MOqnxrrhbNhisNHMPrDf3jnzqXIpNXViUKjhK6Pn7i3IREe1iFomNiP+W32fd4VWzW98VZSti2m8bjTKB1F9j76xPO8tOHmaM+zzVvtI24P9eFc2vSyu57XhmNVeFnuMAKNPSigVnOqJReiltTAAtGs0Cutfl91AjigiilFIYlBFLekJoAUCtc4PyEwQJH/e4i0kh6rH0U36W/Os94Myz1nFxoRdQS7nwVRff7q23IR2jySnqdK+Gldhb+utasNC+pwONYlxXZrxfy+pNQRhQABYAV60gFLXRPItmf8AppzPssAUtcytp36WF7299qyaHhuaDCs5SOQTYZTfe8CvIFugt3nN+luVar6WMt9aWKHXpbS7jf6y6LavKxPyqP8A7PjZMOkrqhbDIsALadUsZLFDtax2pjSKzhcGGOMWFXxPZwQoGluWQst2Nn3FtvhRiXjTMcsBkVIBhgsehrhXIIAuNr6utcZjxvPh8eO0h7MCNY5ojYBgDYuCOYtexqn4/CdpPqwmswiYiIklmjUnYaB3gB5+JpAWLC8ZxYATKiTPiBimd+006JGBKvYjccr8qn8w4skGDM8GhRNCpcWBsS8iGx8QAoqlZzwtO87NqTvWLPIyRaid37ly17+VzUvj4uxwXq8SNMCCmpdbFQz6rglABb+vJhqRmK4ylmw6YMNaJmUE2Gqxa5v48711nfGeITExewwwTlUbrINGnv72a4/Ko7Lsu7I6p8NNJ/LolXTvfUCqkHka85vVjIxlhxMK8yNd9+oBZQfHn+VIRZ8+zqDH4SKfFh4ZGmZI+zAYabIDqBIuux67U6/sGF8c0uFlRY4MOWPYtokSVY7g2tax6m55kVWszlweIghihmeJYVYDtkuGLG+piPAbXtUlLFHgYXSDXK2Kh0dpESSxB1vZdNwLWHuBoAMPgXiwcJljJlxeLEmtN5bRtc7cjzJsKdS4EY7tubM+KjjjxDABv3XeR06WN/lXt6POIl+jXEG/qiu0avsS7W06WO99mv0AHKrFFlv7qaDn9LiZkubWN7BrfW5i/PemMmfQ3mzSQywOO9BMy6ujA8iN+VaPWWeinDdliZ1Had5Q7CTmGJGw8AOQFanSEzzmiDCzC4PSst46yG8bhV1PCdS87tExuV28PzrVjUDxJCBpktcA6XFuatzH3ffVdWKlE24DESpVFY+d70Cn/EGXer4iSLojbe47r79iKYC1cpqzse9hJSipLmBFAG3nRSg2qJM4o+dKKX50Bclf2Zxn8NP/ALbfpXJ4dxf8NP8A7bfpX0lppNNb/ZI9Tyf2iq/AvU+bv2dxX8NP/tt+lH7OYv8Ah5v9t/0r6R00aaPY49Q+0NX4EZBwBlUmHjxE0qPGxAiUMpU72Nxf4itTynD6IkX+UX99t6juJt+yT7T/AIWqeUVdTgouy5HNxuJlX/El+b5aC0UtFXHPM4zrGxSY6YSFVMCLuW2FyGBccwLra4251T+IuFJcYGeB1Z2YMqxShou8bF1FwUIBv56RVu9KvBceIX1pX7F0GmRtGsFDtcgbm3x51j8OSrGqYhJEkjTEIjhR7FzcNv8AVO+/S1BImeIo9KdnjmDyIUVGG0z6drWb2E8zcnwqx4DBEQMd4SqlhhsOB2j2GrQzHYG1j8a64/wsMeYYHGSWMbINXmYwCt/EbH51xwxxVHg8ZJFiU/eSallFiF7W9mvf2TY70hlawfHsABjmwRj/APVRtcoN7EkSAA9flUzgWhlYGDMo7agbSaoyB7gCCfjUZx6cPNiZfWcM8F3OjEQBWR1vZXksNyf8XyqDwnBizWMGMgku1rSAxNv0s+1MV2b/AB59g1iUNiICQgUnUDcgWJ+dZpNmUUbv2uNwrozHYq0htcnlYb286h//AAmx5PsRkHrrQjfnt18qicXwGYtQnxOGi02vbVK1/DSg2J3/AAoC7HXEGe5ZJ3IsK507PNHojvb6yrc35bXI5GrbhGSTDxSwpYBRoR00NpGxJG5I63U9OVUvhjDYFMRHftMY+oC2gRxi+2oq12bx2rQfS7mMQGGiiNsRrUposNALLsfu299IEVXG4LD459nVGhJVrKp3JBV2IsWS9wSLEeBrvh7imeExZesRciU3ZGu8qX1BV1gDRYePIHwqSXBxf2i8uHIDNFGAqi+mWVgha42Gxv7wat3FeNwmXxr2qM0rxm+jSpYAd4kt03+6mBIcNW9eka63ljJIU3s2oEpe3Sx+VXWs89H+K9ZdXjiEUEdyoBuCWH3tvua0S1AmJTbMINcbKeop1SGgIuzuYV6QsETJFKqnvR6GsCbNESLm3WxXnVRMDj6rcvsnlX0LkfdknQ9JNX+of9qmwlY3hlN3uejhxuVCKp5L27z5faFvst/pNAib7Lf6TX1BoFGil7H3kvtE/wBP1/o+Xuyb7LfI0di3gf8AS36V9RBBSdmKPY+8PtE/0/X+j0oooraeZEtS2oooAr+ef+Yw/wDi/Op8VBZ6LT4dv5rXqdFQW7L6vuQ8PmLRReiplB5zRB1KsAQRYg8iD0rE+KvR82CgxhR9WGkTWq6bGNw9wNyb8+flW4VD8W5acRhJolF2dCAL236b9KAKVNlCZrk8XZbtGt4y/eOpVI0kg7X5c+VUrLsqjaAhx68mkqifu54nRfpEBJ1bE8r1fPRhiY4g+HaQiXUbxMCNOnY6drfeelZ9nPBmP9ZxD4eN2HbSaezcCwLdVLA7jfl1pch7Edho1XUseZGKxP0GLRwAN+5d20tb8RT+LI8QZ48R6nBiRECB6vIiq5vcMdA2tuOVQ2Y4LHyBI8UjIqE2aSInxuGZASeV96d8H4eYRyd06VYEsXZGS2w5svdPx60DRoCekDHp3DlEykWAAfu2A6ER7+776oOeZNicVL2wwDoWbUyu+odSVJNtjfwq75TFMdTJFK5LJZwztFo0EOo732vLpUbxNnBSNF7PEBmZ7HfvBQbi4a/VflTAg48qxWlmaTC4KNAd41DOoC29uPcnao6fNcLho/oD6xipAT6y5J0C++iNr6WO5vcbU2wwnNwwna4LBd2UrbYEC+9SXDPBGIdlebCyLGXBJNgNCm5PPYbEb0gJH0c5ewmw2kntJJO1fmbIp2DfaJ33rQeKsmbFYlDGiFkOnW66wotvcchfY+dq79GqxydvJ2ahlk0q+m1ktYKp6DY/OrZkxDdo49lpDp8wOvzJoQM9soy9cPEsagAKLbCwJ6m1PaBS0yAlFKaSgZXsG1sbKPEA/IVPgVX8Gf8AjpfIC/xBqxVCHPxNGI3XghLUpopamZxKS1LS2oEFFFFABSUUUDILitbLG4+q4++puM3FMs9w+uBwOdrj4VzkWKEkK+Q0n4bVDaRe/vUU+j/kkaKKWpmcKSlooAoOa5SkGZRy9MQemxWQWuQet6teMwpU9rGRqA7w6OB0J6G3Xeo7jvANLhiye3Ee0W3Pu77edNOD+NI8dhhJGrF1sskexYEgd4b7ikSuWPCyiWNX6MAfn0rKvStEZsVBgIrxCYAuwW4YFjZW8QLdD1rScLMsDOjnSC2pCfZOvcqD43vtWceljKp2xuHxQBbDxBCxU2Is5JAI8bgfGmBM5WZspjiw00izq+sRlR2ZS1rLbfUBc+HuqZOBLzQrOFmRoid1tZwQdQIPUNa38tV7B+kVcQ6w4bCSSsi37+m402UkWJ5G2/nU3NmMs82G7JHjdSTMjC2lP5jysSBb3UDLPhcDHHsihdrbUxzyZtPYxgdpKrKt9gBY3ZvCpeoDIO/NNMWUh20xi9yETnt03J+6gQyyzLlwGAZTs7agSOsjkqpt8RVkyyDREi+Cjy57/nTHPYg7QJfftQ9vJBe58r2qYFITFoopaYhKQ0teWKkCqzE2sCb0DWuhCZKdeInfzUfIEGp+obheI9kWPN3LfP8Ao1NVGGxdiH+I0uWnkAoBooqRQFFFLQAlFJRQAUtJRQMRhcVA5QOxnkhPJjrX487VYKhOIoCNEy84zv8A4TzqMupdQd24Pn/PImqWm2AxIkQOORFOakimSadmFFFFAjlhfnWJZwi5NmGsBkD6TCVB0upZg0LAbbA7HzNbeapfpXysTZfKbXaMB1NtwVIP5CgaZIw59DPiHwjAErCkrAno99vlUbn+AlEE2GijaaJ0DISQQveu0fO5G1x76onAsEmKmixmsK6FMKALEsiL3nNupsBzrbgKBlA4MyqGOczRoYz2KRutraGUAFWH+VSDyNWPEs8eKLiNnV41W622Kk7bnzPyFSs7pGC7WHK5tz3sL/E17UBcrEWfPiJZYox2KxDvu9iwJHIJ+dTGUZakMaKp1FQe8eZ1bk/hXpiMsjcklRqYWLDY2/OobNJZo5dCE3kjEUK3FgRq1yHw0qB8SKAJDAv2s7yfVjHZp5k2Zz/0fI1L0xyfACCJYwb25k8yx5k0+pITCiiimIKguKZzpWNebt08Pd8am3aw3qAyxe3neY+yndT4df68ajN8i+gknney/nkTeEh0IFHQWr2pBS1JaFLd9QooooEFFFFACUUUUDCiiloADXLrcEHkdq6ooEV3Dv6rKY2/dyG6nwPUVYAabZjgVlQqefQ+B8RUVl2PaFuwn5/VboR0qHuvuNLXaxzL3lv395YBRSA0tTMwGmOcwB4JVPIxsPuNPjUZmOPKsUWJpDpudJAAvcW367GgDBPRUywYptcmiSMaI0bVodtZDX8CdrG3U1vMmMn+rAT560H5+/5Vic3C+LwuMSYxiz4h2jU7nvFmCWHXfnvyrVsix+MSMjEQO7lmIbUgFjyHSkSJbH4Jp0AZjHsbqN+9tbfyr0yyOVQFlKMALBluCbcrj3VFLiMV3i0bnULKoKAJ4m97k714tmz4RGeSKcx2UbkOQxIHMnYEkCmBPSNKXAGkJ1NzqPkB0+dR+WS9viZJLd2IdkpI5se8xHl7NMfW8Q03anDSaVX6Ma13uN9QvYXsvj1pMixkmHjAmw7jU41OGUjU5Cgnf/CKALYKWkFLQRCkNLeonOc07PuJ3pW2UDpfrSbsThBzdkNs+xhdhBF7Te0R0HnUrl+EEUaoOg+Z6mmeSZX2QLOdUjcz4eV6lqjFX1ZZVmkskdl6sAKKKKmUBRRRQAUXoooASiikoGKKWkooELRRRQAGmeY5eky2Yb9COYp7SUEoycXdFew2Okw5CYjdfqvz+BqdikDC4II8q5xWHWRSrAEedQk+Alw++HJZeqHf5VDWPgX/AHKvdL0f0LAarOItiMWjAFBh2YM5a2o7EKB1F/xp/hM8Q7S/Rt4NcfImlfJcPIxfQCWNyQTufE2qSaZVKEoPVDPD5lHN2omVA2HkZgCRyC917+4morXLmGXsTZZO0Jj3C6gp2vvtcFhU7+y+F3+iXve1z39/jXpDw9Ao0qgVfAEgUESEzXTFhIfWYzII7a9Dju32vsd65xkavhUjwYDQSH6SzjWq8+7qPO4HQ1Ovw5h2uGjDX5g3I+RrlOGMKOUSj3bUBciGwxTLgksZkKblBIAbA8yQd9ulePDOQSEmRmMeHcq6wA3NwQRqPvF+dTp4awx/ulPwqVjQKoA2AFh7hQFzugmmONzWKMbsL+A3N/hUUk+IxJsB2UZ623I+NJySLI0ZNXei7x3mecWPZwjXIdtuS+ZpcoynQe0k70p5nw91OcuyxIR3RueZPM0+pJN6scqiissNub6gBS0UVMoCiiigAooooAKKKKAEpKWigYUUUUALS1zS0CFopKKACkNKaKAGeNy9JRZx8RsfnUUmSyxG8Mnwff8ArrVgNJUXFMthWnFWW3Qh/WsSntRK48VPT414txIB7UTj4r+tT1c9mPAfKiz5MkqkPzR8iD/amPqr/IfrQvE6HlG5+X61Ndgv2R8hXQiHgPlStLqSz0fgfmRC5nM4ukBt5kfka85sDiZRZ3RV8Fvep0C1LTy9WRVbL7sUiKy/Io4jfdj4tY1KiiimklsVznKbvJ3CiiimQFopKWgAooooAKKKKACiiloA5pK4nmVFLMQABck8gPGq8eOsB/Ept/i/Sk5Jbstp0alT3It+CLJRVaHHeA/iU+TfpU3hMwjljEsbBkIuG6WHM0lKL2Y50KkPei14odUtV0cbYG9vWY+duZ6edqU8aYEEg4mO4NjuenPpRnj1Jey1vgfkWGioD9s8F/ExePP8qWPjLBNYDERm/Lf/ALUZ49RezVvgfkT1BNQH7ZYG1/WYrebW8OXzFSWAzOKcXikVx/Kb01JPZkZUakVeUWv2HtJUdjM9w8TaJJkRh0Jsdxf8K4biDDA2M8YJ8WHWjMgVGo9cr8iUpajEz7DnlNGentDpz/Ol/tzD2v20dtjfUOvKlmXUOxqfC/IkqK4ikDAMpuDyIpjJnmHVirTRhgbEFgCCBe1qd0RjCUnZIkaKjhneHPKaP/UKXC5zBIxVJo2YcwrAke8dKMy6jdKa/K/IkKKjmzzD9Zoxz+sOhsa6lziBApaaNQ5spLAaj4DxNGZB2U+j8h/RTM5pDpLdqmkEAnULC/K5rwmz/DILtPEova5dQL+HPnsaMyBUpvZMk6KYwZtA9tEsbauVmBv7rc69MbmMUIBlkSMHYF2C3Plei6F2cr2s7jqiowcQ4Ugn1iGw3J7RLAeN70i8RYUmwxMBNwLCROZ5daMyH2VT4X5EpRTfFYyONdUjqg8WIUfM00wvEGGkICTRkk2A1rcnmAN9/wDtRmQlTk1dJkpRTaPHRs5QSIXHNQwLD4XvTi9Mi01uNM0wQnheIkqHUqSOYv4VjXGfBkWAhDGZnd2sq6QBYe0efurap8SiW1sq35aiBf3XrEPSNnoxOKZUOqOG6Lb7X1iPjcfCs2Jy5bvc7fBO2dXLF2juyqLbz/rl+VXPhnikQYDEQFhq03iub3Z+aW6AWv8A5qa5Pw8k2XTzghpkYEAHUwjW1wVG4Ld4fKq1G/mLAWPu6isavTs+p6OoqeKTg/yy9VqcKBtf2b7gbm/xqx8JcNRY5mjMpikVQwFgdQvYkb9Db507yfh0SYGfESFUYkdhdgoIT2rHz3Ft/ZqDyLNDh545l20sCxN91NgwI91/uoUcrTlsxVKrqwmqLtKOn7/7QkuNOEv7PMel+07TUTdbWK2/WvHhrI8PiFdpsSsBVioBtuNJN96sHpazOOb1YxyKw0uSFIaxOmwNuR51C8J8MxY7XrxKxMpACkKS2q52uRfkPvqcortLRVzPSrzeDU6smnzdtd+lh7iOEcGFJGYRkhdthzFtiL7j9ar+QZg+HxEbxs1g4LaSSGF7Nce6uc8yeTCTGOVLEX0m2zqPrKevu6Xqw+jnCYaTEA4iQBk70aNpCkjqSTv7qW8kkrMnKWTDynKTmmui+RYOPuDw3aY3tLWQMUI2Nl5X6Dn86zvK8CssyRvIIlZiC5Gw2NrE9NrfGtp47nRsBMFZTdDazDwPKsbyXLDiXSIEDUSNRNwNuZFxfl0qdeKU1Yy8LrTlhpZ3a2i02Vi0R8CQE2GPiJ6cr36W73hf51AcXcMSYObswXlBRX1BGt3iw0mwtfu/fVqwnoucOjLOh0OrezfZSDbZue1at2AIsRf371ONDMtrGWrxR0Jpxn2i5q1rehDcCg+oYe+q/Z76gQb3N9jWSZnlhxOayw6iuqQm/Pkl9vHlat4AqPxmXwrqk7NA+k2fSNXLxq+dLNFLoc3CY/sas5pay27tTB8Hgy8yw6v7wIWNwB3rD8/mKsfDWT6MxlgDclkQMOgdNiB15+f5VC5Yg9cTUGF8SLXveyyc/wAK3SLAxau0CJqP1wov86zUaeZ+DOvxLGOisvxR9epgnGHD8uBm0OxdWGpX3Fxfce8bfOvbM3jfCYKOFy0t2DIOYLsBv4G+kDy3rTPSvgkfAs5HfjKlD72AI91jVE9E2AjlxbGQAmJA635ar23HXnSnTy1Mq5l2Hxna4Tt5bw6c9P7LPhuCpIcumjaRSz2k3BIUhRdfurPcnwXbTJEzhAxPeJG3Pffz8vxrfs4/cSf4D+FYPkGTnFz9irBCVYgkXvp8d9jUq8FFxSM/DcTKpTqTm7c7220O8+y0YOVUSZZABq1Id1JJ7u3I/rVrzbK5cXlcU0knegV2JYbsDsL28rCqbhcCoxKRS6lGvQ1tiOmwO1r9fCtj4jw8cOWyoo+jWE9envpUo3zdOhPGVnTlRS1lfe37fMxvhjIWxs3ZBxH3C5ZrnkRcW+NSOacFYiCdFRWmQlT2kY2vfe9uRFRXDGRvjZeyRgh0Elm3Fhba19+dbBwhhUy6AYebERly5K963tHYKCfwqNGmpLVfuX8Qxc8PL7kru3u29bmY8fZtLJi3RidMPcC8ht1/D5VO8N8MYPE4VDHiCmJYAnvkEPY7BLjYeIqw8V8O4HGz6e3SPE8tKspZuexUn3nbzqh8R8CYjCL2htIgO7JsQPPrUpQlGTbV0VUa9KtShSjN05eG/wBbll9HmR4mDGM0yMB3hqJvfc2N+t7CtUrIvRtxZOcRHhpWLo4IW+5XSrNz8NrVrtaMO45dDi8XVRV/xEtuRTfSBwnLj+y7KRE0Xvq1b3HSw91UweinFdZcP8DJ/wDWiipSoQm7sWH4piKMFCDVl3Fo4E4Llwfb9s0ZEyKo7MsbW1XvqA+1VZm9FWK1HTJBp1HTcvfTfa402va1FFJ0INW6DjxXEQnKonrK19OhZ+JeB5JcHh8Ph2jUw89ZYA39oiwPW/TrVUb0VYzpJh9zv35Lf9G/SiiiVCEnqFHiuIpRyxa3vt1OG9FONHJ8Of8APIP/AI698u9GWMSaN2aDSsqObO97K4Jt9Hz2paKj7NAtfG8U1Z28jSuIuHosZD2co3G6sOata1x86y9vRbjQ3dfDkX9rW4NvHToNj8aSirJ0Yz3M+F4jXw8XGD06MQejHH2trhPvlkPl9jal/wDDfHryMII6rJJ+Sc6KKr9mgaf/AGsT3eRofAWTzYXDlJyC5kZhZmfY2sLsAelWeiir4xypJHLq1HUm5y3YVAcaZTJisOY4W0te9yxXl0uAaKKGrqwqdR05qS3RQIvR3jDs5i5/Vka9r+1y9rnWmcP4AwYeKIkkomkkm5O/Mmiiq4Uow1RpxOOq4iKU7aFW9JPDWKxph9XYaVDa1ZyqkkrYkWN7WPMVVsk9HmPhnikvGoWRS2mRrlQwJGw367GlopSoRk8zLaXE61Kj2UbW8DQONssnxEATDkBtQvdiot4HxHlVFyrgDGxSBwyoQL3V778re6lopypRm7srocQq0abpxtbwJPjDgieaUS4fQGKLqu2nvrsSCBttXjm3CuYSYOCFWGpdYkXtCFKsRpB+1YXG9FFLsY6vqTjxKslFaPLtdFfg9HmZI100KfFZdJ8xsOVOcLwDmBnjeXS2l0JZpdRspva9r0UVH2aHeXS41iHyj5D/AD3gDFSYuSaJlUM5cNqIYbi1rdefyppnWOzcq2HZWZQApZI2Ykcr6wOdFFEqKV7NhR4jOVlOMXl2utiW9HHBLwyDETjSy30ICbi62u3wJFq0uiiracFCNkYcXiZ4io5zP//Z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AutoShape 6" descr="data:image/jpeg;base64,/9j/4AAQSkZJRgABAQAAAQABAAD/2wCEAAkGBxQSEhUUEhQUFBUVFBcVFxcVFhUUGBcXFBUXGBcUFRUYHCggGBolHRgUITEhJSksLi4uFx8zODMsNygtLiwBCgoKDg0OGxAQGiwkICQsLSwsLCwtNDQsLCwsLCwsLCwsLC8sLCwsLCwsLCwsLCwsLCwsLCwsLCwsLCwsLCwsLP/AABEIANgA6QMBIgACEQEDEQH/xAAcAAABBQEBAQAAAAAAAAAAAAAAAQQFBgcCAwj/xABGEAACAQIEAwQGBwUGBAcAAAABAgMAEQQFEiEGMUETIlFhBxQycYGRI0JSobHB0RYzVGLwFUNygpKTJFOy4Rc0Y6LD0vH/xAAbAQACAwEBAQAAAAAAAAAAAAAAAQIDBAUGB//EADQRAAIBAgQDBQUJAQEAAAAAAAABAgMRBBIhMQVBURNhcZGhFDJSwdEWIiNCU4Gx4fDxFf/aAAwDAQACEQMRAD8AotFq6NJauIfULgDSGiigApb0WotQAA0orkGlAoEzoj+udF65NdKpJAAJJ5AC9/cKBCLSmrDlHCEsp+lPq67e2Dc38Fq0YL0fRk+xNIPF+4P/AG72q2NKTMVbiFCk7ORm6Ak2F7nawF/up2mVTsdoZj7o3P4CtxyvhcQgBNEYHLSpbn5uTUquXP8A85v9KfpV8cK+bOVU49FP7kfP/h8+DJMT/D4j/ak/SvOXLJl9qGUc+cbi3zFfRC5aRylcfBf0obL3P963xVD+VS9kXUqXH3f3V6/Q+a12NJqrfs14WEwIcRvfxBQ/Aqdqo+P9HqBjtNGOmn6Rff3hf76qnhpLY6GH4zRqe9ozOaGqw5zwnLAe4e3XfeNWJFre0LbVAOtiQdiDuPDyqiUXHc6dKtCorwdzkiktSkUVEuEJopSKPxoAS9LRRQAClBpLUAUCFtRceH40gFd6vIfKmI4vQaUHyopDAe6kFKKSgDoiudNKaBQAbiikNW7hfhNneOSdbo1mEe+tx0LL0X386lGLk7IprV4Uo5pMi8l4clxC6wQkQNjI24v4KoNya0jhjhDs07ndJ5yuBrPkmm1hz5351ZMmyMJcuqAc1jAGlfha1/hU1YAbbVvpUEtWeUxvFp1Hljt/vMZ5blaQjYXJ5sbXNP6q/EnHeDwLaZ5e9pvpQayBtztyqn8VcdTu4iw7eqN2XaMZmQd0jUOYNmI2AHWtKVjiym5O7NXZwBcmwHWm7ZjELXkQXFxdhuLkX+41i3CfEjacOcRPNJLJK7lT2hUwL1K3K2Nj0tvapjCwy+ozYlzd55XEY3bQjyWQIDysovZbbsaZE0wZzCSRrGwJv0sOdjyr0jzWFhcSLa9r3tuRe3yql43LynqeGUjU+7kAg6UQXDb3sWO+/h4V1DhmfH4gCxjghjGi1l16ixe3s6tOw2v50AXxWBFxyNJWUSZhJpjmWaVDLipFVTK+0UZ027O9uYPLlcVzw56UVRZvWSWWOXQHPdJXlspF2IN70AaTj8pST+VujAC/uqo8T8JiVPpF7wvaaPn/AJ16/DoKs+W8SYec2SQA6Vaz9wlWvYgHmNqlioPPcEe+oSgpGqjiqlJpp7HztnfD0uH3I1xnlIlyp5bHqpHgaiBX0DnWQBwNCKyX78Ztpbxsp2BrJeJuF2iZ3hBMQPs76479GXmR51gq0HHVHq8BxONZZZvX/epWKBQPhQTWY7AlqBSj86Q0AKf68aKRaW1MA+NJS0lqQBegUCkNAzrxpBSUt6BC0n60VNcK5IcXOF5IlmkPgoPL3nenFNuyIVKkacXOWyJXgvIQ9sRMLoGtGg5yMLbn+UVsGTZXoGt7GRtzt7P8o91MuHsvUntAoCL3Yl8AvUDp1qyCunRpKKPE8Rx0q02v94fU5as8444vIMkGFbvRqDMR7QDEroQHm1W7i3HnD4SaUbFU2v4kgD7yK+ZcfjmRmDAHEF1c4hWuwuGugNvv51ecs98zxy9i7A6kxE/eWSz4hUhsbdobgKTe1uVMJ85Z1mQJqEpXeTvyIotpAYjbbbzr2w/DcrCUyaYiIjMNfN78gg6kjxp/luVxF8uWONnknZTIr+y41k91vCw60AccD45kxmG7RtS96JVvcKGLDQRblzPxr6GjggUx4NkJGntV3Nu43je//wC1k3DGVtJmWLmjhhSNJxGVbS2kqdwgGwNt/jWj4bHLJj3mX93DB2ZJvu5LPYDpZbb+dAEnBi4pZpSYyHwmwYnmGUNtbmDYc/CvBMThxG2M0uq4gKrj4lLsL28rioXAZgEwuMxTXVZXYr9rSD2Y38yCab46wwWDwv8AeNIt18hd2J8gCKBkd6QXgwEMKau1KM7pC9u8GBuLjew2rJjjiMJMmsp2kwlWLQpDKWN2LsNW1rAA71o/pmxuHLBGY9qsSmFQCRY31F/KwWw8qqmFZ5ny1cT2c8bKwCxjVIUGo6ZBfe3Me6hiEzDFtFMzx9kn/BqUsWkA0ksGv9R7j3CtY4B4x7fTh5BIWCJaRwq6iVJsbddib1i8OVsExU2DlI0zDDsgsGaKclRct/MLH3U/wuNMc5DA4doo4tQaR7iRCNxZiCCGG2+3hQM+lxURnuVCQa0A1jn4MOqnxrrhbNhisNHMPrDf3jnzqXIpNXViUKjhK6Pn7i3IREe1iFomNiP+W32fd4VWzW98VZSti2m8bjTKB1F9j76xPO8tOHmaM+zzVvtI24P9eFc2vSyu57XhmNVeFnuMAKNPSigVnOqJReiltTAAtGs0Cutfl91AjigiilFIYlBFLekJoAUCtc4PyEwQJH/e4i0kh6rH0U36W/Os94Myz1nFxoRdQS7nwVRff7q23IR2jySnqdK+Gldhb+utasNC+pwONYlxXZrxfy+pNQRhQABYAV60gFLXRPItmf8AppzPssAUtcytp36WF7299qyaHhuaDCs5SOQTYZTfe8CvIFugt3nN+luVar6WMt9aWKHXpbS7jf6y6LavKxPyqP8A7PjZMOkrqhbDIsALadUsZLFDtax2pjSKzhcGGOMWFXxPZwQoGluWQst2Nn3FtvhRiXjTMcsBkVIBhgsehrhXIIAuNr6utcZjxvPh8eO0h7MCNY5ojYBgDYuCOYtexqn4/CdpPqwmswiYiIklmjUnYaB3gB5+JpAWLC8ZxYATKiTPiBimd+006JGBKvYjccr8qn8w4skGDM8GhRNCpcWBsS8iGx8QAoqlZzwtO87NqTvWLPIyRaid37ly17+VzUvj4uxwXq8SNMCCmpdbFQz6rglABb+vJhqRmK4ylmw6YMNaJmUE2Gqxa5v48711nfGeITExewwwTlUbrINGnv72a4/Ko7Lsu7I6p8NNJ/LolXTvfUCqkHka85vVjIxlhxMK8yNd9+oBZQfHn+VIRZ8+zqDH4SKfFh4ZGmZI+zAYabIDqBIuux67U6/sGF8c0uFlRY4MOWPYtokSVY7g2tax6m55kVWszlweIghihmeJYVYDtkuGLG+piPAbXtUlLFHgYXSDXK2Kh0dpESSxB1vZdNwLWHuBoAMPgXiwcJljJlxeLEmtN5bRtc7cjzJsKdS4EY7tubM+KjjjxDABv3XeR06WN/lXt6POIl+jXEG/qiu0avsS7W06WO99mv0AHKrFFlv7qaDn9LiZkubWN7BrfW5i/PemMmfQ3mzSQywOO9BMy6ujA8iN+VaPWWeinDdliZ1Had5Q7CTmGJGw8AOQFanSEzzmiDCzC4PSst46yG8bhV1PCdS87tExuV28PzrVjUDxJCBpktcA6XFuatzH3ffVdWKlE24DESpVFY+d70Cn/EGXer4iSLojbe47r79iKYC1cpqzse9hJSipLmBFAG3nRSg2qJM4o+dKKX50Bclf2Zxn8NP/ALbfpXJ4dxf8NP8A7bfpX0lppNNb/ZI9Tyf2iq/AvU+bv2dxX8NP/tt+lH7OYv8Ah5v9t/0r6R00aaPY49Q+0NX4EZBwBlUmHjxE0qPGxAiUMpU72Nxf4itTynD6IkX+UX99t6juJt+yT7T/AIWqeUVdTgouy5HNxuJlX/El+b5aC0UtFXHPM4zrGxSY6YSFVMCLuW2FyGBccwLra4251T+IuFJcYGeB1Z2YMqxShou8bF1FwUIBv56RVu9KvBceIX1pX7F0GmRtGsFDtcgbm3x51j8OSrGqYhJEkjTEIjhR7FzcNv8AVO+/S1BImeIo9KdnjmDyIUVGG0z6drWb2E8zcnwqx4DBEQMd4SqlhhsOB2j2GrQzHYG1j8a64/wsMeYYHGSWMbINXmYwCt/EbH51xwxxVHg8ZJFiU/eSallFiF7W9mvf2TY70hlawfHsABjmwRj/APVRtcoN7EkSAA9flUzgWhlYGDMo7agbSaoyB7gCCfjUZx6cPNiZfWcM8F3OjEQBWR1vZXksNyf8XyqDwnBizWMGMgku1rSAxNv0s+1MV2b/AB59g1iUNiICQgUnUDcgWJ+dZpNmUUbv2uNwrozHYq0htcnlYb286h//AAmx5PsRkHrrQjfnt18qicXwGYtQnxOGi02vbVK1/DSg2J3/AAoC7HXEGe5ZJ3IsK507PNHojvb6yrc35bXI5GrbhGSTDxSwpYBRoR00NpGxJG5I63U9OVUvhjDYFMRHftMY+oC2gRxi+2oq12bx2rQfS7mMQGGiiNsRrUposNALLsfu299IEVXG4LD459nVGhJVrKp3JBV2IsWS9wSLEeBrvh7imeExZesRciU3ZGu8qX1BV1gDRYePIHwqSXBxf2i8uHIDNFGAqi+mWVgha42Gxv7wat3FeNwmXxr2qM0rxm+jSpYAd4kt03+6mBIcNW9eka63ljJIU3s2oEpe3Sx+VXWs89H+K9ZdXjiEUEdyoBuCWH3tvua0S1AmJTbMINcbKeop1SGgIuzuYV6QsETJFKqnvR6GsCbNESLm3WxXnVRMDj6rcvsnlX0LkfdknQ9JNX+of9qmwlY3hlN3uejhxuVCKp5L27z5faFvst/pNAib7Lf6TX1BoFGil7H3kvtE/wBP1/o+Xuyb7LfI0di3gf8AS36V9RBBSdmKPY+8PtE/0/X+j0oooraeZEtS2oooAr+ef+Yw/wDi/Op8VBZ6LT4dv5rXqdFQW7L6vuQ8PmLRReiplB5zRB1KsAQRYg8iD0rE+KvR82CgxhR9WGkTWq6bGNw9wNyb8+flW4VD8W5acRhJolF2dCAL236b9KAKVNlCZrk8XZbtGt4y/eOpVI0kg7X5c+VUrLsqjaAhx68mkqifu54nRfpEBJ1bE8r1fPRhiY4g+HaQiXUbxMCNOnY6drfeelZ9nPBmP9ZxD4eN2HbSaezcCwLdVLA7jfl1pch7Edho1XUseZGKxP0GLRwAN+5d20tb8RT+LI8QZ48R6nBiRECB6vIiq5vcMdA2tuOVQ2Y4LHyBI8UjIqE2aSInxuGZASeV96d8H4eYRyd06VYEsXZGS2w5svdPx60DRoCekDHp3DlEykWAAfu2A6ER7+776oOeZNicVL2wwDoWbUyu+odSVJNtjfwq75TFMdTJFK5LJZwztFo0EOo732vLpUbxNnBSNF7PEBmZ7HfvBQbi4a/VflTAg48qxWlmaTC4KNAd41DOoC29uPcnao6fNcLho/oD6xipAT6y5J0C++iNr6WO5vcbU2wwnNwwna4LBd2UrbYEC+9SXDPBGIdlebCyLGXBJNgNCm5PPYbEb0gJH0c5ewmw2kntJJO1fmbIp2DfaJ33rQeKsmbFYlDGiFkOnW66wotvcchfY+dq79GqxydvJ2ahlk0q+m1ktYKp6DY/OrZkxDdo49lpDp8wOvzJoQM9soy9cPEsagAKLbCwJ6m1PaBS0yAlFKaSgZXsG1sbKPEA/IVPgVX8Gf8AjpfIC/xBqxVCHPxNGI3XghLUpopamZxKS1LS2oEFFFFABSUUUDILitbLG4+q4++puM3FMs9w+uBwOdrj4VzkWKEkK+Q0n4bVDaRe/vUU+j/kkaKKWpmcKSlooAoOa5SkGZRy9MQemxWQWuQet6teMwpU9rGRqA7w6OB0J6G3Xeo7jvANLhiye3Ee0W3Pu77edNOD+NI8dhhJGrF1sskexYEgd4b7ikSuWPCyiWNX6MAfn0rKvStEZsVBgIrxCYAuwW4YFjZW8QLdD1rScLMsDOjnSC2pCfZOvcqD43vtWceljKp2xuHxQBbDxBCxU2Is5JAI8bgfGmBM5WZspjiw00izq+sRlR2ZS1rLbfUBc+HuqZOBLzQrOFmRoid1tZwQdQIPUNa38tV7B+kVcQ6w4bCSSsi37+m402UkWJ5G2/nU3NmMs82G7JHjdSTMjC2lP5jysSBb3UDLPhcDHHsihdrbUxzyZtPYxgdpKrKt9gBY3ZvCpeoDIO/NNMWUh20xi9yETnt03J+6gQyyzLlwGAZTs7agSOsjkqpt8RVkyyDREi+Cjy57/nTHPYg7QJfftQ9vJBe58r2qYFITFoopaYhKQ0teWKkCqzE2sCb0DWuhCZKdeInfzUfIEGp+obheI9kWPN3LfP8Ao1NVGGxdiH+I0uWnkAoBooqRQFFFLQAlFJRQAUtJRQMRhcVA5QOxnkhPJjrX487VYKhOIoCNEy84zv8A4TzqMupdQd24Pn/PImqWm2AxIkQOORFOakimSadmFFFFAjlhfnWJZwi5NmGsBkD6TCVB0upZg0LAbbA7HzNbeapfpXysTZfKbXaMB1NtwVIP5CgaZIw59DPiHwjAErCkrAno99vlUbn+AlEE2GijaaJ0DISQQveu0fO5G1x76onAsEmKmixmsK6FMKALEsiL3nNupsBzrbgKBlA4MyqGOczRoYz2KRutraGUAFWH+VSDyNWPEs8eKLiNnV41W622Kk7bnzPyFSs7pGC7WHK5tz3sL/E17UBcrEWfPiJZYox2KxDvu9iwJHIJ+dTGUZakMaKp1FQe8eZ1bk/hXpiMsjcklRqYWLDY2/OobNJZo5dCE3kjEUK3FgRq1yHw0qB8SKAJDAv2s7yfVjHZp5k2Zz/0fI1L0xyfACCJYwb25k8yx5k0+pITCiiimIKguKZzpWNebt08Pd8am3aw3qAyxe3neY+yndT4df68ajN8i+gknney/nkTeEh0IFHQWr2pBS1JaFLd9QooooEFFFFACUUUUDCiiloADXLrcEHkdq6ooEV3Dv6rKY2/dyG6nwPUVYAabZjgVlQqefQ+B8RUVl2PaFuwn5/VboR0qHuvuNLXaxzL3lv395YBRSA0tTMwGmOcwB4JVPIxsPuNPjUZmOPKsUWJpDpudJAAvcW367GgDBPRUywYptcmiSMaI0bVodtZDX8CdrG3U1vMmMn+rAT560H5+/5Vic3C+LwuMSYxiz4h2jU7nvFmCWHXfnvyrVsix+MSMjEQO7lmIbUgFjyHSkSJbH4Jp0AZjHsbqN+9tbfyr0yyOVQFlKMALBluCbcrj3VFLiMV3i0bnULKoKAJ4m97k714tmz4RGeSKcx2UbkOQxIHMnYEkCmBPSNKXAGkJ1NzqPkB0+dR+WS9viZJLd2IdkpI5se8xHl7NMfW8Q03anDSaVX6Ma13uN9QvYXsvj1pMixkmHjAmw7jU41OGUjU5Cgnf/CKALYKWkFLQRCkNLeonOc07PuJ3pW2UDpfrSbsThBzdkNs+xhdhBF7Te0R0HnUrl+EEUaoOg+Z6mmeSZX2QLOdUjcz4eV6lqjFX1ZZVmkskdl6sAKKKKmUBRRRQAUXoooASiikoGKKWkooELRRRQAGmeY5eky2Yb9COYp7SUEoycXdFew2Okw5CYjdfqvz+BqdikDC4II8q5xWHWRSrAEedQk+Alw++HJZeqHf5VDWPgX/AHKvdL0f0LAarOItiMWjAFBh2YM5a2o7EKB1F/xp/hM8Q7S/Rt4NcfImlfJcPIxfQCWNyQTufE2qSaZVKEoPVDPD5lHN2omVA2HkZgCRyC917+4morXLmGXsTZZO0Jj3C6gp2vvtcFhU7+y+F3+iXve1z39/jXpDw9Ao0qgVfAEgUESEzXTFhIfWYzII7a9Dju32vsd65xkavhUjwYDQSH6SzjWq8+7qPO4HQ1Ovw5h2uGjDX5g3I+RrlOGMKOUSj3bUBciGwxTLgksZkKblBIAbA8yQd9ulePDOQSEmRmMeHcq6wA3NwQRqPvF+dTp4awx/ulPwqVjQKoA2AFh7hQFzugmmONzWKMbsL+A3N/hUUk+IxJsB2UZ623I+NJySLI0ZNXei7x3mecWPZwjXIdtuS+ZpcoynQe0k70p5nw91OcuyxIR3RueZPM0+pJN6scqiissNub6gBS0UVMoCiiigAooooAKKKKAEpKWigYUUUUALS1zS0CFopKKACkNKaKAGeNy9JRZx8RsfnUUmSyxG8Mnwff8ArrVgNJUXFMthWnFWW3Qh/WsSntRK48VPT414txIB7UTj4r+tT1c9mPAfKiz5MkqkPzR8iD/amPqr/IfrQvE6HlG5+X61Ndgv2R8hXQiHgPlStLqSz0fgfmRC5nM4ukBt5kfka85sDiZRZ3RV8Fvep0C1LTy9WRVbL7sUiKy/Io4jfdj4tY1KiiimklsVznKbvJ3CiiimQFopKWgAooooAKKKKACiiloA5pK4nmVFLMQABck8gPGq8eOsB/Ept/i/Sk5Jbstp0alT3It+CLJRVaHHeA/iU+TfpU3hMwjljEsbBkIuG6WHM0lKL2Y50KkPei14odUtV0cbYG9vWY+duZ6edqU8aYEEg4mO4NjuenPpRnj1Jey1vgfkWGioD9s8F/ExePP8qWPjLBNYDERm/Lf/ALUZ49RezVvgfkT1BNQH7ZYG1/WYrebW8OXzFSWAzOKcXikVx/Kb01JPZkZUakVeUWv2HtJUdjM9w8TaJJkRh0Jsdxf8K4biDDA2M8YJ8WHWjMgVGo9cr8iUpajEz7DnlNGentDpz/Ol/tzD2v20dtjfUOvKlmXUOxqfC/IkqK4ikDAMpuDyIpjJnmHVirTRhgbEFgCCBe1qd0RjCUnZIkaKjhneHPKaP/UKXC5zBIxVJo2YcwrAke8dKMy6jdKa/K/IkKKjmzzD9Zoxz+sOhsa6lziBApaaNQ5spLAaj4DxNGZB2U+j8h/RTM5pDpLdqmkEAnULC/K5rwmz/DILtPEova5dQL+HPnsaMyBUpvZMk6KYwZtA9tEsbauVmBv7rc69MbmMUIBlkSMHYF2C3Plei6F2cr2s7jqiowcQ4Ugn1iGw3J7RLAeN70i8RYUmwxMBNwLCROZ5daMyH2VT4X5EpRTfFYyONdUjqg8WIUfM00wvEGGkICTRkk2A1rcnmAN9/wDtRmQlTk1dJkpRTaPHRs5QSIXHNQwLD4XvTi9Mi01uNM0wQnheIkqHUqSOYv4VjXGfBkWAhDGZnd2sq6QBYe0efurap8SiW1sq35aiBf3XrEPSNnoxOKZUOqOG6Lb7X1iPjcfCs2Jy5bvc7fBO2dXLF2juyqLbz/rl+VXPhnikQYDEQFhq03iub3Z+aW6AWv8A5qa5Pw8k2XTzghpkYEAHUwjW1wVG4Ld4fKq1G/mLAWPu6isavTs+p6OoqeKTg/yy9VqcKBtf2b7gbm/xqx8JcNRY5mjMpikVQwFgdQvYkb9Db507yfh0SYGfESFUYkdhdgoIT2rHz3Ft/ZqDyLNDh545l20sCxN91NgwI91/uoUcrTlsxVKrqwmqLtKOn7/7QkuNOEv7PMel+07TUTdbWK2/WvHhrI8PiFdpsSsBVioBtuNJN96sHpazOOb1YxyKw0uSFIaxOmwNuR51C8J8MxY7XrxKxMpACkKS2q52uRfkPvqcortLRVzPSrzeDU6smnzdtd+lh7iOEcGFJGYRkhdthzFtiL7j9ar+QZg+HxEbxs1g4LaSSGF7Nce6uc8yeTCTGOVLEX0m2zqPrKevu6Xqw+jnCYaTEA4iQBk70aNpCkjqSTv7qW8kkrMnKWTDynKTmmui+RYOPuDw3aY3tLWQMUI2Nl5X6Dn86zvK8CssyRvIIlZiC5Gw2NrE9NrfGtp47nRsBMFZTdDazDwPKsbyXLDiXSIEDUSNRNwNuZFxfl0qdeKU1Yy8LrTlhpZ3a2i02Vi0R8CQE2GPiJ6cr36W73hf51AcXcMSYObswXlBRX1BGt3iw0mwtfu/fVqwnoucOjLOh0OrezfZSDbZue1at2AIsRf371ONDMtrGWrxR0Jpxn2i5q1rehDcCg+oYe+q/Z76gQb3N9jWSZnlhxOayw6iuqQm/Pkl9vHlat4AqPxmXwrqk7NA+k2fSNXLxq+dLNFLoc3CY/sas5pay27tTB8Hgy8yw6v7wIWNwB3rD8/mKsfDWT6MxlgDclkQMOgdNiB15+f5VC5Yg9cTUGF8SLXveyyc/wAK3SLAxau0CJqP1wov86zUaeZ+DOvxLGOisvxR9epgnGHD8uBm0OxdWGpX3Fxfce8bfOvbM3jfCYKOFy0t2DIOYLsBv4G+kDy3rTPSvgkfAs5HfjKlD72AI91jVE9E2AjlxbGQAmJA635ar23HXnSnTy1Mq5l2Hxna4Tt5bw6c9P7LPhuCpIcumjaRSz2k3BIUhRdfurPcnwXbTJEzhAxPeJG3Pffz8vxrfs4/cSf4D+FYPkGTnFz9irBCVYgkXvp8d9jUq8FFxSM/DcTKpTqTm7c7220O8+y0YOVUSZZABq1Id1JJ7u3I/rVrzbK5cXlcU0knegV2JYbsDsL28rCqbhcCoxKRS6lGvQ1tiOmwO1r9fCtj4jw8cOWyoo+jWE9envpUo3zdOhPGVnTlRS1lfe37fMxvhjIWxs3ZBxH3C5ZrnkRcW+NSOacFYiCdFRWmQlT2kY2vfe9uRFRXDGRvjZeyRgh0Elm3Fhba19+dbBwhhUy6AYebERly5K963tHYKCfwqNGmpLVfuX8Qxc8PL7kru3u29bmY8fZtLJi3RidMPcC8ht1/D5VO8N8MYPE4VDHiCmJYAnvkEPY7BLjYeIqw8V8O4HGz6e3SPE8tKspZuexUn3nbzqh8R8CYjCL2htIgO7JsQPPrUpQlGTbV0VUa9KtShSjN05eG/wBbll9HmR4mDGM0yMB3hqJvfc2N+t7CtUrIvRtxZOcRHhpWLo4IW+5XSrNz8NrVrtaMO45dDi8XVRV/xEtuRTfSBwnLj+y7KRE0Xvq1b3HSw91UweinFdZcP8DJ/wDWiipSoQm7sWH4piKMFCDVl3Fo4E4Llwfb9s0ZEyKo7MsbW1XvqA+1VZm9FWK1HTJBp1HTcvfTfa402va1FFJ0INW6DjxXEQnKonrK19OhZ+JeB5JcHh8Ph2jUw89ZYA39oiwPW/TrVUb0VYzpJh9zv35Lf9G/SiiiVCEnqFHiuIpRyxa3vt1OG9FONHJ8Of8APIP/AI698u9GWMSaN2aDSsqObO97K4Jt9Hz2paKj7NAtfG8U1Z28jSuIuHosZD2co3G6sOata1x86y9vRbjQ3dfDkX9rW4NvHToNj8aSirJ0Yz3M+F4jXw8XGD06MQejHH2trhPvlkPl9jal/wDDfHryMII6rJJ+Sc6KKr9mgaf/AGsT3eRofAWTzYXDlJyC5kZhZmfY2sLsAelWeiir4xypJHLq1HUm5y3YVAcaZTJisOY4W0te9yxXl0uAaKKGrqwqdR05qS3RQIvR3jDs5i5/Vka9r+1y9rnWmcP4AwYeKIkkomkkm5O/Mmiiq4Uow1RpxOOq4iKU7aFW9JPDWKxph9XYaVDa1ZyqkkrYkWN7WPMVVsk9HmPhnikvGoWRS2mRrlQwJGw367GlopSoRk8zLaXE61Kj2UbW8DQONssnxEATDkBtQvdiot4HxHlVFyrgDGxSBwyoQL3V778re6lopypRm7srocQq0abpxtbwJPjDgieaUS4fQGKLqu2nvrsSCBttXjm3CuYSYOCFWGpdYkXtCFKsRpB+1YXG9FFLsY6vqTjxKslFaPLtdFfg9HmZI100KfFZdJ8xsOVOcLwDmBnjeXS2l0JZpdRspva9r0UVH2aHeXS41iHyj5D/AD3gDFSYuSaJlUM5cNqIYbi1rdefyppnWOzcq2HZWZQApZI2Ykcr6wOdFFEqKV7NhR4jOVlOMXl2utiW9HHBLwyDETjSy30ICbi62u3wJFq0uiiracFCNkYcXiZ4io5zP//Z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6" name="AutoShape 10" descr="data:image/jpeg;base64,/9j/4AAQSkZJRgABAQAAAQABAAD/2wCEAAkGBxQPDxUUEhIVFBUVEhgVFxcXGBQXGBYUFBoWFxcUFRUaHCggGBonHBUWITEiJSkrLi4uHB80ODMsNygtLiwBCgoKDg0OGxAQGzckHyUsLCwsLCwsNCwsLCwsLCwsLCwsLCw0LCwsLCwsLCwsLCwsLCwsLCwsLCwsLCwsLCwsLP/AABEIAHgBYwMBEQACEQEDEQH/xAAcAAEAAQUBAQAAAAAAAAAAAAAABgECBAUHAwj/xABFEAABAwIDBQUFBQUECwEAAAABAAIDBBEFEiEGFDFBUQcTIlKhMkJhcYEXI1SR0RWSk7HwQ1NiwSQzRGOCorLC0tPhVf/EABsBAQACAwEBAAAAAAAAAAAAAAABAwIEBQYH/8QANhEAAgEDAQYEBQMEAgMBAAAAAAECAwQRIQUSExQxURUWQVIGIjJhoXGR0YGx4fBCwSQzYiP/2gAMAwEAAhEDEQA/AOsOrX34+i+e1NvXUZG8qERvz+vosfMN3nq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jzBdsnl4lwrX9VsLbt1gxdCJjP4rz9b6i+JaqyQgCAIAgCAIAgCAIAgCAIAgCAIAgCAIAgCAIAgCAIAgCAIAgCAIAgCAIAgCAIAgCAIAgCAJoC8LZXQxZa/iqq31ExKKtkhQSEAQBAEICAIApAQBAFBIQBAEAQBAEAQBAEAQBAEAQBAEAQBAEAQBAEAQBAEAQBAEAQBAEAUgvC2Y9DEtfxVVb6hEoq2SFBIQBSAiRBjYjXx00T5ZXBkbG3cT/ACHUnotm1tpXFRU4+pjOW6ss4rXdq9fNM80rGtjv4WlmdwbwBcep/Je6o7As4QSqLL7mvB1ar+RZMWbtRxSO2cxtvwvEPrzVkdh2L0jHJFV1qTxNYJPs/txWNpXVte9jYNWwxtYGvqZbcGnk0cytC52RaTmqNFfN6vsjFVZ9WUo9v6uGkdWVhjAluKWnDcpkP9446kRNuPmpnsa2nNUaUen1P/fUcaRL9gp66aDvq5zR3gBjiawNLW+Z56npyXD2zC0py4dBarqy6lvvVkoXC6F4QBMAIAVLJQUNEBGAgyFONAFCYCYAUAISEAQBAEAQBAEAQBAEAQBAEAQBAEAQBAFILwtmPQxLX8VVW+oRKKtkhQSEIyFKWQWTTNjaXPcGtaC4k6AAcSfgrqVKVWahEPofP+3u10mMVAihu2nYfA3hnP8AevH8geA+a+h7O2fTsKW9L6n/ALg1adOdzVVOJjNYyjhJP16udyA/rRX5deeT127R2TRz1kNm8HFYX1la7u6SAjP/ALxw1bBHzueZ+Km4uHRfL0tZv8fdnkK1WdeXFqPJs3VAr3HEK5vd0VP93T07dO9Lb5YI/hoMzrclRGDorgUnmb+p/wDf8FTe98zJHsNs7JitR+0q9oyabvDbw5W+yQ08I28hzOq5e1NoRs6fLUX83qzOlTzqzq5K8U228s3FoUUEj5/18VlFb0kiG8I5NiXbQ2OZ7I6QSMa8ta/vS3OBpmtkNrr2NP4XhKCcp4fbH+TVdw0Z2yvahJiNXHAyha3OfE7vicjBbM63d+nUhYXmwKVtRc3Uf7BV5P0Ldpu1ttHVyQR0wmEZyl/e5buHtADIeHC9+SWvw3GpRU5zaz9iZXLRg0fbM+aRkbMPBe9wY0d+dXOIAH+qV0/hijSi3Kp6dv8AJhzDZ1toOlxrbUDXXmAvGyjuywtTcT01Iftb2i0mHXbm7+b+7jI0P+N+ob/Ndux2BXr4lP5YlE6yWiId9t5/AD+Of/Wuu/hWmteJ+P8AJWrl9j1pu2aSV4ZHh2d7jZrRMSSfgBGlT4XpQjvSqtL9P8kq4k/Q6XgtTUSx5qmBlO48GCTvHAf4zlAB+C8ze0qFKW7SnvffGC+DlJZaNiueWBMAKAFOCQmGQEw84JCYICAXUuLRIWJGRdTgkJggJgBCQmCAoAQBTgkKCAhIUgvC2Y9DEtfxVVb6hEoq2SFBJZNI1jS5zg1rQSSdAAOJJ6K2lCU5bsFlsxcsdSKfaXhv4n/kf+i7Pl+8XoUuvA5x2kbdnEXimpCe4v4jqDK7lcHgweq9NsnZULKPEq6y/sVPerzUYGnoaVlJES462u48/kFvym6k8I9dbW1HZtDiz1keeB4U/FZ3Oe8Q00Dc80h4Rx66Dq91jb5fBTXrRtYpRWZv6V9zy93dzuqjnLobmWVmKuub0uFUIsAOLr8gPemfb6A/HXXjGVtH3VZ/7+xpvv6G02ZwR2PVLaiaPuaCn+7ghHslrf7MdeWZ3M6LSv76FhScU81JdX/2W04cR59DsbWgAAAAAWAGgAHCw5LwtScpvel1NxLCKqtkhCSE9rO0m40BY02lqLxttxDLfeP/ACNvmV6PYFlx6/FktI/3NavPCwfO9l7/ANDRR1HZQDBsGlrnaVFUO6px0brZw9XfRvVefu5c5eK2X0w1ZdH5Vk5iGFx6kn4kkn+ZXoNEtCrqT3ZChZg8wq8R8DmsJhp9HTOe7QOLPcAF/a6rl32/dU3Ro+vV+hZFqOrPDa3tOqq67I/9HhOmVh8Th/jfx+gVVjsS2tknJb0u7EqrloQa67DKy6ny5xnLg2/iygF1vgCQLqHnGgO09m20GHxiRtNSSx91C6WaokMZdlYPeIOl+AAsvL7Ws7ypJOpNavCisl9OcUen21Uv4Wf84/1Wn5Wq+9fks5ldh9tdL+FqPzj/AFTyrV96/I5n7Fftrpfw1R+cf6o/hWrnG+vyRzP2Nrs52kx4jMYoKScuDHPN3R2s0cL34k2A+JVNx8PSoR35TX5Mo18+hq5O2emaS00lQCCQQTGCCNCCL6FXeV6kopqa/JHM/Yz8A7VqWsqY4O6liMjsrXPLMuY8ASDzOn1VVz8N1adN1N7OCVcJvBPXEAEk2ABJJ0AA4knkF5yMZSlurVl8njUgON9rVHTSmNjZJ7aF8eUNv0BJ1+YXorf4Zr1Ib85JfYolcL0MiHtGY6jfVupJ44G2DXvMY7xxNg2MX8Xz4KHsCTqcPiJv7Z0Cr6dDUfbVS/hZ/wA4/wBVseVKi6zRHM/YHtqpR/stR+9H+qP4WrJ4c1+SOZXYp9tdL+Gn/ej/AFUeVKvTiIcz9iv21Uv4Wo/OP9UfwrWj/wA1+RzK7Ep2S24psUJbDnZI1uYseADl4XBBIIXL2jsWtZrelqi2nVUj02y2vhwqNj5mueZHFrWMtmNhcu1PAafmo2Zsud+2o6YJqVVEiQ7aqX8LUfnH+q6vlWq39a/JTzP2KHtrpfw1R+cf6p5Wq+k1+SeZ+w+2ul/DVH70f6p5Wq+9fkcz9je7I9oUWKTmKGnlblaXOe4sytHAXsb3JWpfbBla099zRnTrbxMl55v0L08hQSFILwtmPQxLX8VVW+oRKKskE/1/XBZxg5SUV6kOSRwztP2536TdaZ1oGus94Okrh8fIPXivf7F2SraHEmvmf4NOc9+WG9CMw0FMGi72uNtTmtcrpSqVm2eht7TZygt+epk0gp4iSxzQbcS66xnxJdUbtr4dbZlCSb+5qqusFVMxjniKLOBmNyGgmxkIHFbEIcODaWX/ALoec2jfu6qfZdiY7cRCnfTYcDu9Acr++9sTl1s078vtW0sOWhK51hmop13rU6Y7fY0JaLC6DHaZkmI0+HzHdKCMgxWNxNm/ti8aZnnTN7t7KaUpQoSrx+ao+v2+wwnL7Hb6SlZDG2ONoYxjQ1rRwAHABfPa9SdWbnN5eTeil6HqqOjM0eU9QyNuaR7WC9rucGi/S5I1+Csp0ZVXimssxlJI19dtLSQML5KmENAvo9ribcgASSVu0dl3NSaioP8AYxlVSR877c7TOxSsMxBawDJG298rB1+Jvc/NfQtnWKtKChHr6mjUlvPJ47GYA7Ea2OBt8pN5HD3Yx7R+dtB8SrL65jbUXN9fT9SIRyzd9quPtq60QxW7ilb3UYHC+geR14Af8K1Nk2sqVBzn9UtWZVHrgwez3FH09a1jI8/f2hOWwlYH6d5C+xyOF7/TVbN9BSpOWcY1MYdcF23uyU+GTnvXGWORxLJjfxnjZ5PB/wACq7C+pXUMw0a6oynDBFXFdDLfUrNns/gb6+YQxOja9w8IkcGBx6NNtT8FTWrRpRc5dCUm9CVjshxEcof4n/xcvx+z9zLODJkni7P6yDCXU0IjM1RLmqHF9g2JnsRtNvFc3J+ZXPltq1qXfFm9EtP17mXBkkc02p2Xmw2RjKjJme3MAx2azb2udNNbr0Nrd07mO9T6FUo7r1NIQtldMmJOaPspxCWNrw2IB7Q4B0ljYi4uLaHULk1NuWlOe7KWpaqUmdT7MNkHYXTvM2Uzyuu4tNw1jfYaHc+JP1XldubUjdSUKb0RfSpuL1IR207Jd3KK2JvgkOWYD3ZOUnycPUfFdv4f2hxaXBn9S6foVV4bryjljXlpuNCDcHoRwK9K92S1RQTLEdpsQxtzKZt3CwHdxggPI9+U8+HPRcynaWdjmq1+/wD0ZuUpaHQtiuymKmtLWFs8vERgfdsP/efyHzXndo/EMp5hb6Lv6mxCisZZEe2jaPv6ttLGfuqcWdbgZTx06NGg+q6+wrSVKjxJ/VLX+hVVkm8HOQL/AF5LvvrkpJvs7tdDh0HcS4ZHNIHuL3yus/MdLZTGcoAAFv1XLubKpdS3o1Wv06GcZKPVHvi3aFT1FPJE3CaeNz43NDw4EsLhbMAIxqL34qujs2pTqKUqzePRmTmn6EUwjZ2qrATTwPlAdlJaBYHoenFdCtdUaK//AElgr3W+h1jsr2EnoZ3VNVljPdljY7gkB1iXOINhYNXl9tbWpV6XBpPOX1/g2KNNx1ZzztH2j/aNe97TeNg7qLpkaT4h8ySfyXf2VZcpbqPr1ZTUlvSIswXXQzgwJlg+2e6wMiGG0smQWzyRuc9xvclx6rm17Piz3uK1+j0LItpdDN+0M/8A5VF/CKp8O0/90v3Mt59jsOxkZNIyV9PDTySjM5kTMgDeLQ7qbG/1+C8btieKu5Gbkl3Zs0l9jfLkPsXBYkhSC8LZj0MS1/FVVvqESirZJodscGnrqcwwVDadrriQ5C5zm6eFpDhlB1v1XW2Vd0bapv1Y57FVSDl0OdHsTf8AjmfwXf8AmvRP4qpdFTf7/wCCjgSY+xF/45n8F3/mi+KaS0dN/v8A4Doy7kN242Jmwl7c5Ekb9GyNaQMw4scLnKf56rt7P2lSvItxKpwcOpFsy31pqVE12R2gimg/Z9eSad5+5m96lkOgIJ9wm1x/kuZd20oS5ij9XqvciyL0wzOmpTATheJuAZ7VJV2zCLN7NjzhdpcX8JWEain/AORQ6/8AKP8AvqT/APJL9g9qpaSf9m4l4ZWWEMhNw9p9lhdzB9130XE2tsqncR5m3/qi6lU3flZ0wheQxh4Ztp6HEO3DHTNUspWXyQDM+3OV45/Jv/UV734dtVSocR9Zf2NGvJ5wcxyHofyK9EppFLTN1gOylXXPDYYHuBPtuBawD4vOn5LVuL62oR3pz/oTGDbOo1OHM2ZwmQtdnq6j7vOBzIPsDjlaLn4ledp3Hil0vZHXBe48OGTipYb8CvV50NdrKydY7Dtncz5KyRujPuorji4+27XoLD6leY+JL7cpqhDq9WX28MvJ1vEaCOqidFMwPY8WLT/MdD8V5C2uKlvPeg9UbU4Jnz92g7ByYZJnZeWncfC+2rCfcktwPx5r6Fs3a0LyHaa6mjUpuLIc0EG4uLcDry5rqSkmsGGGjtPZv2kd9lpq45X6NjmOgeToGP00dwsea8htjYkUnVt/6o2aVVvQ6fNKI2ue42a0Fzj0DQSf5LylKnvVFDubUnofMO1mITYhWS1BjeA93hGV3hjGjRw6L6hZwp29JU01oc2bcnk2fZvsu6ur2CRjhFFaWS4IuGnRmo5n0utfal/G2t211fQzp08s+jrr5pOTcsyN/AWLy2Scq7b8bfkjo4g45vvZS0E+Ef6tmnyLvoF7H4Ztoxcrio/sjTuHqccNHJ/dv/dd+i9YqsF6r9zXZ9G9muzn7OoGNcB3sv3kptrc2ys+QFvrcr5/tvaEriu4x+lG7RhhZNhtnje4UMkzRmktljFibyO0boOQOv0Wrsu0VzcRhLRLVmVWWI6HzLLTyvcXOY8lxJJLXXJOpJ+q+lKcIpYawc/DJr2S7LGqrhJKwiOntIQ4EB0nuN1Hwv8AQdVyNtbQVvbtJ6yLacMs6d2gbBR4o3vGWjqWjwvto8D3JLf9XJeZ2TtqVvLcqPMP7GxUo72qPn/E8LlpZXRTRlj2nUEeoPMHqveUq9OrBTg8o03Fp4MvZzHJ8PnEsDi13MWOV7R7rhzH8lhd0qdzDcn0Ji3FnTNpe1COowlzYmujqZfunR6+Brh43tdzBGg56rzlpsLg3m83mC1X6mxKrvRwceyHofyK9VvRx11NVIzMHxCWjmbND4ZGXyuLb2uLXsQsKkadWO7IlPBJj2nYp+IP7jf0XO8KtPb+TPfkSbs82rxPEa5kb6h3dM+8l8DR4G+7w4uOn5rn7TtLS1tnJR19NTODk2dkK8G5NvLN1MKG8skKCQpBeFsx6GJa/iqq31CJRVskKCQgCkGLieHx1UL4Zmh7HixB9CDyI5FbVrdTtpqpTMJx3kfOW3ex8mFVGU3fE+5iktbMB7rujxz68V9J2bfUr2nmL+b1Rz5wcGRcrofqVk82ZxqKupxh1e6zf9lqDxhkOgY482HTmFybmhOjPj0Vr/yXdFkX6GRJSl5/ZeJERTxaUlSeAB9mJ7ucTuR5FYxmsczQ1i/qX/f6onGepNuz7bGTvTh+IXZUxnIxzv7QD3SebrDQ8wuBtbZal/5VHWD6rsX0anpI6MCvLKbWhsjN8Uc5r1GASsW2+owUBRSa6Elcx6qeJLuRgoVDbfUkKCQCpTa6EFcx6qeJLuRgX+Kb8u4wUWJJdnPUrLfl3IwihJ+KNthYKKfsyci6hp9QVzW5qU3jqRowHnqUc5dUw0kUCxevQlgOspUnnIxkrnPUqd+T1yRuoF1+alt+ryFgoo3ScordTvNYwxoM3xUupPGGyNBm+KhTk+jGgLj1Tfk31GELn4rJzm/XI0Gb4qFUn6MnQXTem46vQaFFW28YCeQob1AUEhSC8LZj0MS1/FVVvqESirZIUEhAEAWWcdAYON4RFWwOhnbmY4fVp5OaeRC27S7na1FUpldSG8jgWNdmVdBO5kULp2A+GRuUBw5XBOh+C+gUds2lSmpynh9maLpSTMIdn+JfgpP+T9Vd4tZ9eIjHcl2J1huztViNIKTEaaSOSFv+i1Tspy/7qY3JLeH9ALlVb+3t6nFoTTT+qP8ABZutrGDwbspW18Hc1cD46mnbamqriz2t4RSuBvyu16zltC1oNVKcswl1j/H8Dck+vUnuwmJVkkPd19O+OWMWEhy5ZRwvcHR459V53a9rbKXEoSWH6GxTlJ6MlC4Tk2XhQAgCAISEAQBCAgCA86iHvGObmc3MLZmnK4fI8ldQqKnNSaz9mYyWhHNj2Pc+oc+eaTuquWFoe4EZGhhFxbU+I6rsbVqwUIKMEt5Z0KqeWeWKPlqK2pibUSwtp6NkjBHlGaWXOc7yQb2yAW+att1RoW0KsoKTnLGvotCJt5Nvg0zqyghe97mulgY5zmHKbkA3aeWt1oXO5b3koxWieMGaTaNZsMHvjlkknmkLamohAe67QyOQtbpbjZo1W5tiUKco04QSzFP90Y0ssxtt8Umhmi7mQtbA0VM4HvQ95HHkcLcD94fordkWtOpSk6i1baX7ZIqyeTbbb1b4cOnkieWuawFrhxF3N1H0K5+y6UJ3ihNaa6GblmBum8B8lz6mN5tdyyD0LKmTIx7vKxzv3QT/AJBWW8YSmovuQ+hGdk4aiWKlqnVL3iWEvnjfYtLngFpiaB4Mpvz4Lr7QnbwdSiqeHF6P+SqCb1yZGMPkmxCKmbNJEzdnzO7shrnuDgxrS4g+EeI2HFYWPBpWrqyipPexqRUbTLtn62STDC+R+aRrZ257AFxidIwPIGgJyAqu8t6ULxRjonh47ZMot7pGtm8bqTHSxyyuc/fGZnG15IJ4XSszacMwI/4Quzf2VFOpUitN3T7NPD/37lUZvJINvs8dG+aOaWN8YaBkIAOZ7QSWkEE2K5Gx5QdXhSipZz1/QsqZWptnwmCmkAkkcWxyODnuzOByk8bcraLSlUVWukopLKWEZ6qJC9jcZdPLSd3WSTudAXVcby3LH4dHt8IIdnAFrkWuvRbStadOnVbpqOvytdWURk8kgxd8k2IxUzZpIYxTPmd3ZDXOdmyNBcQbAAE2Frrm2ap0rV1pQTeca9jObe8XYFXSSYWZHvLpGxzNz6AkxGRoebaXOW6wu6FOF6oxWjxp+plF6GZspO6WgppJHFz3wMc5x4klouSfmtTaUIxupqGiTMqb0NqueWBQSFILwtmPQxLX8VVW+oRKKtkhQSEAQBAFOXjBDYsslnGMAWWI0ClYATL6gI8jCCgBQSEAQBAEAQBAEAQBZw65IZqsAwx1N3+Yg97VSTC19GvDAAfj4St6+uI19xR/4xwYQWDX4phFSKqaalMLt4pmwPEheO7LM9pW5Qc2j+GnBb1C+t1QjSrZ+V5WP6FcovJucHot2poob5u6jay/C+UAcOXArnXVdV7l1V0bLIrCMXZrCnUkUjHlpL6maUWv7Mry8DXnqrdpXUa84yj6RS/YilHCNZjWyO+S1T5ZHN72BsMWSR7QGta8nvWiwcM7r2N1vWu1lbwp04x6av8AwVyptvJl4vg8tRhZpi5nfGFrCbnJnbl1va9jl6LWoXlCle8bHy5yZuPy4Nlhbpyw7wyJrgbNETnOBbYanMBY3utO6du5ZpZ/qTBNGTNHna5p4OaWn5EEf5qmnJQkm/1M5LQjez+D1UG7xySRiGljcwZHPLp7gNYZGkANDbXtrqV27y8tqkZuK+aWv6fz+CiMJIysYw2fe4qqm7tzmQvhcyQuaCHuDg8OaDq0g6W1VNld0IUXQrJ9c5RMotvJ64PhDoKHuHPa55ZJmcLhueUuc6w1OUFyqr3ka10q2NPzoZKLxg0bNj5W1FBK2RgFNExk7dfGYg7IWaf43cbLo+MUpUa0GtZPK/rj+CtU3k3+1OGOq6SSFhAc7Lq69hlc1x4fIrkbOrxoVlUl01/sWTWUZ9ZEXxPaLXdG5ovwu5pAuqo1FGsp/cza+XBoMP2dki/Z5JYXUkLonnW7g5gAyaeZoOq6tbacanGXpPp9ipU9cnvjGGz73HVU3dOc2B8LmSuc0FrnB7XhzQdQQdLa35KqxuqHAlRrZxnKaEoNvJ7YTg74KDd3Pa55ZLdwBDc8udxsDra7lXc3kKt2quPlRko4RZspR1NPAyGdsOWKJrGujc8lxboS4OaANFjtGta1qkqlNvLfrginFxN2uYy8LEBSC8LZj0MS1/FVVvqESirZIUEhAEAQBSAgCAIAoAQgKckhQAgCAIAgCAIAgCAKSBZMgFE2hgJkBQAst5gKMsBS5N9SQoTwAp3mBZFJp5IChPACneYwFGRgISLJkBAEbyQEySEyAoAUgvC2Y9DEtfxVVb6hEoq2SFBIQBAEAQBAEAQBAEAQBAEAQBAEAQBAEAQBAEAQBAEAQBAEAQBAEAQBAEAQBAEAQBAEAQBSC8LZj0MS1/FVVvqESirZIUEhAEAQBAEAQBAEAQBAEAQBAEAQBAEAQBAEAQBAEAQBAEAQBAEAQBAEAQBAEAQBAEAQBAFILwtmPQxLnQOv7JWzW2bdb30MwVWJTuHeUrDwy69jJ4sRu7vKVH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HcO8pU+GXXsY4sS4Qu8pV62bdY+hmPFif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AutoShape 12" descr="data:image/jpeg;base64,/9j/4AAQSkZJRgABAQAAAQABAAD/2wCEAAkGBxQPDxUUEhIVFBUVEhgVFxcXGBQXGBYUFBoWFxcUFRUaHCggGBonHBUWITEiJSkrLi4uHB80ODMsNygtLiwBCgoKDg0OGxAQGzckHyUsLCwsLCwsNCwsLCwsLCwsLCwsLCw0LCwsLCwsLCwsLCwsLCwsLCwsLCwsLCwsLCwsLP/AABEIAHgBYwMBEQACEQEDEQH/xAAcAAEAAQUBAQAAAAAAAAAAAAAABgECBAUHAwj/xABFEAABAwIDBQUFBQUECwEAAAABAAIDBBEFEiEGFDFBUQcTIlKhMkJhcYEXI1SR0RWSk7HwQ1NiwSQzRGOCorLC0tPhVf/EABsBAQACAwEBAAAAAAAAAAAAAAABAwIEBQYH/8QANhEAAgEDAQYEBQMEAgMBAAAAAAECAwQRIQUSExQxURUWQVIGIjJhoXGR0YGx4fBCwSQzYiP/2gAMAwEAAhEDEQA/AOsOrX34+i+e1NvXUZG8qERvz+vosfMN3nq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jzBdsnl4lwrX9VsLbt1gxdCJjP4rz9b6i+JaqyQgCAIAgCAIAgCAIAgCAIAgCAIAgCAIAgCAIAgCAIAgCAIAgCAIAgCAIAgCAIAgCAIAgCAJoC8LZXQxZa/iqq31ExKKtkhQSEAQBAEICAIApAQBAFBIQBAEAQBAEAQBAEAQBAEAQBAEAQBAEAQBAEAQBAEAQBAEAQBAEAUgvC2Y9DEtfxVVb6hEoq2SFBIQBSAiRBjYjXx00T5ZXBkbG3cT/ACHUnotm1tpXFRU4+pjOW6ss4rXdq9fNM80rGtjv4WlmdwbwBcep/Je6o7As4QSqLL7mvB1ar+RZMWbtRxSO2cxtvwvEPrzVkdh2L0jHJFV1qTxNYJPs/txWNpXVte9jYNWwxtYGvqZbcGnk0cytC52RaTmqNFfN6vsjFVZ9WUo9v6uGkdWVhjAluKWnDcpkP9446kRNuPmpnsa2nNUaUen1P/fUcaRL9gp66aDvq5zR3gBjiawNLW+Z56npyXD2zC0py4dBarqy6lvvVkoXC6F4QBMAIAVLJQUNEBGAgyFONAFCYCYAUAISEAQBAEAQBAEAQBAEAQBAEAQBAEAQBAFILwtmPQxLX8VVW+oRKKtkhQSEIyFKWQWTTNjaXPcGtaC4k6AAcSfgrqVKVWahEPofP+3u10mMVAihu2nYfA3hnP8AevH8geA+a+h7O2fTsKW9L6n/ALg1adOdzVVOJjNYyjhJP16udyA/rRX5deeT127R2TRz1kNm8HFYX1la7u6SAjP/ALxw1bBHzueZ+Km4uHRfL0tZv8fdnkK1WdeXFqPJs3VAr3HEK5vd0VP93T07dO9Lb5YI/hoMzrclRGDorgUnmb+p/wDf8FTe98zJHsNs7JitR+0q9oyabvDbw5W+yQ08I28hzOq5e1NoRs6fLUX83qzOlTzqzq5K8U228s3FoUUEj5/18VlFb0kiG8I5NiXbQ2OZ7I6QSMa8ta/vS3OBpmtkNrr2NP4XhKCcp4fbH+TVdw0Z2yvahJiNXHAyha3OfE7vicjBbM63d+nUhYXmwKVtRc3Uf7BV5P0Ldpu1ttHVyQR0wmEZyl/e5buHtADIeHC9+SWvw3GpRU5zaz9iZXLRg0fbM+aRkbMPBe9wY0d+dXOIAH+qV0/hijSi3Kp6dv8AJhzDZ1toOlxrbUDXXmAvGyjuywtTcT01Iftb2i0mHXbm7+b+7jI0P+N+ob/Ndux2BXr4lP5YlE6yWiId9t5/AD+Of/Wuu/hWmteJ+P8AJWrl9j1pu2aSV4ZHh2d7jZrRMSSfgBGlT4XpQjvSqtL9P8kq4k/Q6XgtTUSx5qmBlO48GCTvHAf4zlAB+C8ze0qFKW7SnvffGC+DlJZaNiueWBMAKAFOCQmGQEw84JCYICAXUuLRIWJGRdTgkJggJgBCQmCAoAQBTgkKCAhIUgvC2Y9DEtfxVVb6hEoq2SFBJZNI1jS5zg1rQSSdAAOJJ6K2lCU5bsFlsxcsdSKfaXhv4n/kf+i7Pl+8XoUuvA5x2kbdnEXimpCe4v4jqDK7lcHgweq9NsnZULKPEq6y/sVPerzUYGnoaVlJES462u48/kFvym6k8I9dbW1HZtDiz1keeB4U/FZ3Oe8Q00Dc80h4Rx66Dq91jb5fBTXrRtYpRWZv6V9zy93dzuqjnLobmWVmKuub0uFUIsAOLr8gPemfb6A/HXXjGVtH3VZ/7+xpvv6G02ZwR2PVLaiaPuaCn+7ghHslrf7MdeWZ3M6LSv76FhScU81JdX/2W04cR59DsbWgAAAAAWAGgAHCw5LwtScpvel1NxLCKqtkhCSE9rO0m40BY02lqLxttxDLfeP/ACNvmV6PYFlx6/FktI/3NavPCwfO9l7/ANDRR1HZQDBsGlrnaVFUO6px0brZw9XfRvVefu5c5eK2X0w1ZdH5Vk5iGFx6kn4kkn+ZXoNEtCrqT3ZChZg8wq8R8DmsJhp9HTOe7QOLPcAF/a6rl32/dU3Ro+vV+hZFqOrPDa3tOqq67I/9HhOmVh8Th/jfx+gVVjsS2tknJb0u7EqrloQa67DKy6ny5xnLg2/iygF1vgCQLqHnGgO09m20GHxiRtNSSx91C6WaokMZdlYPeIOl+AAsvL7Ws7ypJOpNavCisl9OcUen21Uv4Wf84/1Wn5Wq+9fks5ldh9tdL+FqPzj/AFTyrV96/I5n7Fftrpfw1R+cf6o/hWrnG+vyRzP2Nrs52kx4jMYoKScuDHPN3R2s0cL34k2A+JVNx8PSoR35TX5Mo18+hq5O2emaS00lQCCQQTGCCNCCL6FXeV6kopqa/JHM/Yz8A7VqWsqY4O6liMjsrXPLMuY8ASDzOn1VVz8N1adN1N7OCVcJvBPXEAEk2ABJJ0AA4knkF5yMZSlurVl8njUgON9rVHTSmNjZJ7aF8eUNv0BJ1+YXorf4Zr1Ib85JfYolcL0MiHtGY6jfVupJ44G2DXvMY7xxNg2MX8Xz4KHsCTqcPiJv7Z0Cr6dDUfbVS/hZ/wA4/wBVseVKi6zRHM/YHtqpR/stR+9H+qP4WrJ4c1+SOZXYp9tdL+Gn/ej/AFUeVKvTiIcz9iv21Uv4Wo/OP9UfwrWj/wA1+RzK7Ep2S24psUJbDnZI1uYseADl4XBBIIXL2jsWtZrelqi2nVUj02y2vhwqNj5mueZHFrWMtmNhcu1PAafmo2Zsud+2o6YJqVVEiQ7aqX8LUfnH+q6vlWq39a/JTzP2KHtrpfw1R+cf6p5Wq+k1+SeZ+w+2ul/DVH70f6p5Wq+9fkcz9je7I9oUWKTmKGnlblaXOe4sytHAXsb3JWpfbBla099zRnTrbxMl55v0L08hQSFILwtmPQxLX8VVW+oRKKskE/1/XBZxg5SUV6kOSRwztP2536TdaZ1oGus94Okrh8fIPXivf7F2SraHEmvmf4NOc9+WG9CMw0FMGi72uNtTmtcrpSqVm2eht7TZygt+epk0gp4iSxzQbcS66xnxJdUbtr4dbZlCSb+5qqusFVMxjniKLOBmNyGgmxkIHFbEIcODaWX/ALoec2jfu6qfZdiY7cRCnfTYcDu9Acr++9sTl1s078vtW0sOWhK51hmop13rU6Y7fY0JaLC6DHaZkmI0+HzHdKCMgxWNxNm/ti8aZnnTN7t7KaUpQoSrx+ao+v2+wwnL7Hb6SlZDG2ONoYxjQ1rRwAHABfPa9SdWbnN5eTeil6HqqOjM0eU9QyNuaR7WC9rucGi/S5I1+Csp0ZVXimssxlJI19dtLSQML5KmENAvo9ribcgASSVu0dl3NSaioP8AYxlVSR877c7TOxSsMxBawDJG298rB1+Jvc/NfQtnWKtKChHr6mjUlvPJ47GYA7Ea2OBt8pN5HD3Yx7R+dtB8SrL65jbUXN9fT9SIRyzd9quPtq60QxW7ilb3UYHC+geR14Af8K1Nk2sqVBzn9UtWZVHrgwez3FH09a1jI8/f2hOWwlYH6d5C+xyOF7/TVbN9BSpOWcY1MYdcF23uyU+GTnvXGWORxLJjfxnjZ5PB/wACq7C+pXUMw0a6oynDBFXFdDLfUrNns/gb6+YQxOja9w8IkcGBx6NNtT8FTWrRpRc5dCUm9CVjshxEcof4n/xcvx+z9zLODJkni7P6yDCXU0IjM1RLmqHF9g2JnsRtNvFc3J+ZXPltq1qXfFm9EtP17mXBkkc02p2Xmw2RjKjJme3MAx2azb2udNNbr0Nrd07mO9T6FUo7r1NIQtldMmJOaPspxCWNrw2IB7Q4B0ljYi4uLaHULk1NuWlOe7KWpaqUmdT7MNkHYXTvM2Uzyuu4tNw1jfYaHc+JP1XldubUjdSUKb0RfSpuL1IR207Jd3KK2JvgkOWYD3ZOUnycPUfFdv4f2hxaXBn9S6foVV4bryjljXlpuNCDcHoRwK9K92S1RQTLEdpsQxtzKZt3CwHdxggPI9+U8+HPRcynaWdjmq1+/wD0ZuUpaHQtiuymKmtLWFs8vERgfdsP/efyHzXndo/EMp5hb6Lv6mxCisZZEe2jaPv6ttLGfuqcWdbgZTx06NGg+q6+wrSVKjxJ/VLX+hVVkm8HOQL/AF5LvvrkpJvs7tdDh0HcS4ZHNIHuL3yus/MdLZTGcoAAFv1XLubKpdS3o1Wv06GcZKPVHvi3aFT1FPJE3CaeNz43NDw4EsLhbMAIxqL34qujs2pTqKUqzePRmTmn6EUwjZ2qrATTwPlAdlJaBYHoenFdCtdUaK//AElgr3W+h1jsr2EnoZ3VNVljPdljY7gkB1iXOINhYNXl9tbWpV6XBpPOX1/g2KNNx1ZzztH2j/aNe97TeNg7qLpkaT4h8ySfyXf2VZcpbqPr1ZTUlvSIswXXQzgwJlg+2e6wMiGG0smQWzyRuc9xvclx6rm17Piz3uK1+j0LItpdDN+0M/8A5VF/CKp8O0/90v3Mt59jsOxkZNIyV9PDTySjM5kTMgDeLQ7qbG/1+C8btieKu5Gbkl3Zs0l9jfLkPsXBYkhSC8LZj0MS1/FVVvqESirZJodscGnrqcwwVDadrriQ5C5zm6eFpDhlB1v1XW2Vd0bapv1Y57FVSDl0OdHsTf8AjmfwXf8AmvRP4qpdFTf7/wCCjgSY+xF/45n8F3/mi+KaS0dN/v8A4Doy7kN242Jmwl7c5Ekb9GyNaQMw4scLnKf56rt7P2lSvItxKpwcOpFsy31pqVE12R2gimg/Z9eSad5+5m96lkOgIJ9wm1x/kuZd20oS5ij9XqvciyL0wzOmpTATheJuAZ7VJV2zCLN7NjzhdpcX8JWEain/AORQ6/8AKP8AvqT/APJL9g9qpaSf9m4l4ZWWEMhNw9p9lhdzB9130XE2tsqncR5m3/qi6lU3flZ0wheQxh4Ztp6HEO3DHTNUspWXyQDM+3OV45/Jv/UV734dtVSocR9Zf2NGvJ5wcxyHofyK9EppFLTN1gOylXXPDYYHuBPtuBawD4vOn5LVuL62oR3pz/oTGDbOo1OHM2ZwmQtdnq6j7vOBzIPsDjlaLn4ledp3Hil0vZHXBe48OGTipYb8CvV50NdrKydY7Dtncz5KyRujPuorji4+27XoLD6leY+JL7cpqhDq9WX28MvJ1vEaCOqidFMwPY8WLT/MdD8V5C2uKlvPeg9UbU4Jnz92g7ByYZJnZeWncfC+2rCfcktwPx5r6Fs3a0LyHaa6mjUpuLIc0EG4uLcDry5rqSkmsGGGjtPZv2kd9lpq45X6NjmOgeToGP00dwsea8htjYkUnVt/6o2aVVvQ6fNKI2ue42a0Fzj0DQSf5LylKnvVFDubUnofMO1mITYhWS1BjeA93hGV3hjGjRw6L6hZwp29JU01oc2bcnk2fZvsu6ur2CRjhFFaWS4IuGnRmo5n0utfal/G2t211fQzp08s+jrr5pOTcsyN/AWLy2Scq7b8bfkjo4g45vvZS0E+Ef6tmnyLvoF7H4Ztoxcrio/sjTuHqccNHJ/dv/dd+i9YqsF6r9zXZ9G9muzn7OoGNcB3sv3kptrc2ys+QFvrcr5/tvaEriu4x+lG7RhhZNhtnje4UMkzRmktljFibyO0boOQOv0Wrsu0VzcRhLRLVmVWWI6HzLLTyvcXOY8lxJJLXXJOpJ+q+lKcIpYawc/DJr2S7LGqrhJKwiOntIQ4EB0nuN1Hwv8AQdVyNtbQVvbtJ6yLacMs6d2gbBR4o3vGWjqWjwvto8D3JLf9XJeZ2TtqVvLcqPMP7GxUo72qPn/E8LlpZXRTRlj2nUEeoPMHqveUq9OrBTg8o03Fp4MvZzHJ8PnEsDi13MWOV7R7rhzH8lhd0qdzDcn0Ji3FnTNpe1COowlzYmujqZfunR6+Brh43tdzBGg56rzlpsLg3m83mC1X6mxKrvRwceyHofyK9VvRx11NVIzMHxCWjmbND4ZGXyuLb2uLXsQsKkadWO7IlPBJj2nYp+IP7jf0XO8KtPb+TPfkSbs82rxPEa5kb6h3dM+8l8DR4G+7w4uOn5rn7TtLS1tnJR19NTODk2dkK8G5NvLN1MKG8skKCQpBeFsx6GJa/iqq31CJRVskKCQgCkGLieHx1UL4Zmh7HixB9CDyI5FbVrdTtpqpTMJx3kfOW3ex8mFVGU3fE+5iktbMB7rujxz68V9J2bfUr2nmL+b1Rz5wcGRcrofqVk82ZxqKupxh1e6zf9lqDxhkOgY482HTmFybmhOjPj0Vr/yXdFkX6GRJSl5/ZeJERTxaUlSeAB9mJ7ucTuR5FYxmsczQ1i/qX/f6onGepNuz7bGTvTh+IXZUxnIxzv7QD3SebrDQ8wuBtbZal/5VHWD6rsX0anpI6MCvLKbWhsjN8Uc5r1GASsW2+owUBRSa6Elcx6qeJLuRgoVDbfUkKCQCpTa6EFcx6qeJLuRgX+Kb8u4wUWJJdnPUrLfl3IwihJ+KNthYKKfsyci6hp9QVzW5qU3jqRowHnqUc5dUw0kUCxevQlgOspUnnIxkrnPUqd+T1yRuoF1+alt+ryFgoo3ScordTvNYwxoM3xUupPGGyNBm+KhTk+jGgLj1Tfk31GELn4rJzm/XI0Gb4qFUn6MnQXTem46vQaFFW28YCeQob1AUEhSC8LZj0MS1/FVVvqESirZIUEhAEAWWcdAYON4RFWwOhnbmY4fVp5OaeRC27S7na1FUpldSG8jgWNdmVdBO5kULp2A+GRuUBw5XBOh+C+gUds2lSmpynh9maLpSTMIdn+JfgpP+T9Vd4tZ9eIjHcl2J1huztViNIKTEaaSOSFv+i1Tspy/7qY3JLeH9ALlVb+3t6nFoTTT+qP8ABZutrGDwbspW18Hc1cD46mnbamqriz2t4RSuBvyu16zltC1oNVKcswl1j/H8Dck+vUnuwmJVkkPd19O+OWMWEhy5ZRwvcHR459V53a9rbKXEoSWH6GxTlJ6MlC4Tk2XhQAgCAISEAQBCAgCA86iHvGObmc3MLZmnK4fI8ldQqKnNSaz9mYyWhHNj2Pc+oc+eaTuquWFoe4EZGhhFxbU+I6rsbVqwUIKMEt5Z0KqeWeWKPlqK2pibUSwtp6NkjBHlGaWXOc7yQb2yAW+att1RoW0KsoKTnLGvotCJt5Nvg0zqyghe97mulgY5zmHKbkA3aeWt1oXO5b3koxWieMGaTaNZsMHvjlkknmkLamohAe67QyOQtbpbjZo1W5tiUKco04QSzFP90Y0ssxtt8Umhmi7mQtbA0VM4HvQ95HHkcLcD94fordkWtOpSk6i1baX7ZIqyeTbbb1b4cOnkieWuawFrhxF3N1H0K5+y6UJ3ihNaa6GblmBum8B8lz6mN5tdyyD0LKmTIx7vKxzv3QT/AJBWW8YSmovuQ+hGdk4aiWKlqnVL3iWEvnjfYtLngFpiaB4Mpvz4Lr7QnbwdSiqeHF6P+SqCb1yZGMPkmxCKmbNJEzdnzO7shrnuDgxrS4g+EeI2HFYWPBpWrqyipPexqRUbTLtn62STDC+R+aRrZ257AFxidIwPIGgJyAqu8t6ULxRjonh47ZMot7pGtm8bqTHSxyyuc/fGZnG15IJ4XSszacMwI/4Quzf2VFOpUitN3T7NPD/37lUZvJINvs8dG+aOaWN8YaBkIAOZ7QSWkEE2K5Gx5QdXhSipZz1/QsqZWptnwmCmkAkkcWxyODnuzOByk8bcraLSlUVWukopLKWEZ6qJC9jcZdPLSd3WSTudAXVcby3LH4dHt8IIdnAFrkWuvRbStadOnVbpqOvytdWURk8kgxd8k2IxUzZpIYxTPmd3ZDXOdmyNBcQbAAE2Frrm2ap0rV1pQTeca9jObe8XYFXSSYWZHvLpGxzNz6AkxGRoebaXOW6wu6FOF6oxWjxp+plF6GZspO6WgppJHFz3wMc5x4klouSfmtTaUIxupqGiTMqb0NqueWBQSFILwtmPQxLX8VVW+oRKKtkhQSEAQBAFOXjBDYsslnGMAWWI0ClYATL6gI8jCCgBQSEAQBAEAQBAEAQBZw65IZqsAwx1N3+Yg97VSTC19GvDAAfj4St6+uI19xR/4xwYQWDX4phFSKqaalMLt4pmwPEheO7LM9pW5Qc2j+GnBb1C+t1QjSrZ+V5WP6FcovJucHot2poob5u6jay/C+UAcOXArnXVdV7l1V0bLIrCMXZrCnUkUjHlpL6maUWv7Mry8DXnqrdpXUa84yj6RS/YilHCNZjWyO+S1T5ZHN72BsMWSR7QGta8nvWiwcM7r2N1vWu1lbwp04x6av8AwVyptvJl4vg8tRhZpi5nfGFrCbnJnbl1va9jl6LWoXlCle8bHy5yZuPy4Nlhbpyw7wyJrgbNETnOBbYanMBY3utO6du5ZpZ/qTBNGTNHna5p4OaWn5EEf5qmnJQkm/1M5LQjez+D1UG7xySRiGljcwZHPLp7gNYZGkANDbXtrqV27y8tqkZuK+aWv6fz+CiMJIysYw2fe4qqm7tzmQvhcyQuaCHuDg8OaDq0g6W1VNld0IUXQrJ9c5RMotvJ64PhDoKHuHPa55ZJmcLhueUuc6w1OUFyqr3ka10q2NPzoZKLxg0bNj5W1FBK2RgFNExk7dfGYg7IWaf43cbLo+MUpUa0GtZPK/rj+CtU3k3+1OGOq6SSFhAc7Lq69hlc1x4fIrkbOrxoVlUl01/sWTWUZ9ZEXxPaLXdG5ovwu5pAuqo1FGsp/cza+XBoMP2dki/Z5JYXUkLonnW7g5gAyaeZoOq6tbacanGXpPp9ipU9cnvjGGz73HVU3dOc2B8LmSuc0FrnB7XhzQdQQdLa35KqxuqHAlRrZxnKaEoNvJ7YTg74KDd3Pa55ZLdwBDc8udxsDra7lXc3kKt2quPlRko4RZspR1NPAyGdsOWKJrGujc8lxboS4OaANFjtGta1qkqlNvLfrginFxN2uYy8LEBSC8LZj0MS1/FVVvqESirZIUEhAEAQBSAgCAIAoAQgKckhQAgCAIAgCAIAgCAKSBZMgFE2hgJkBQAst5gKMsBS5N9SQoTwAp3mBZFJp5IChPACneYwFGRgISLJkBAEbyQEySEyAoAUgvC2Y9DEtfxVVb6hEoq2SFBIQBAEAQBAEAQBAEAQBAEAQBAEAQBAEAQBAEAQBAEAQBAEAQBAEAQBAEAQBAEAQBAEAQBSC8LZj0MS1/FVVvqESirZIUEhAEAQBAEAQBAEAQBAEAQBAEAQBAEAQBAEAQBAEAQBAEAQBAEAQBAEAQBAEAQBAEAQBAFILwtmPQxLnQOv7JWzW2bdb30MwVWJTuHeUrDwy69jJ4sRu7vKVH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HcO8pU+GXXsY4sS4Qu8pV62bdY+hmPFif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AutoShape 16" descr="data:image/jpeg;base64,/9j/4AAQSkZJRgABAQAAAQABAAD/2wCEAAkGBxQQEhQUEhQVFBUWFBgaFxYUGRQWFxYYFRwYGBYYGBcZHyggGBomGxUVITEiJSkrLi8uFx8zODMsNygtLisBCgoKDg0OGxAQGywkHyQ3LCwsKywsLywsLSwsLCwsLDQsLCwsLCwsLCwsLCwsLCwsNCwsLCwsLCwsLCwsLCwsLP/AABEIAJYAyAMBIgACEQEDEQH/xAAcAAEAAgIDAQAAAAAAAAAAAAAABgcBBQMECAL/xAA9EAABAwIDBQUHBAEACwAAAAABAAIDBBEFEiEGBzFBURMiMmFxFEJigZGhsSMzUnLRFRYkNERTgsHC4fH/xAAZAQEAAwEBAAAAAAAAAAAAAAAAAQIDBAX/xAApEQACAgEDAgYCAwEAAAAAAAAAAQIRAxIhMQRBEyIyUXGBI2EUkbEz/9oADAMBAAIRAxEAPwC8UREAREQBERAEREBhYK46iobG1z3kNa0XJOgACq9+J1G0UzoaZzoKCM2kmHim+FvQafdXhjct+xDdEprNs2vkMFEw1MoNnFv7cZ+Ny+6kPhjM1fUCNo4tbYN9ATqSu3J7Lg9IXBojijby4uPIX5krz/tFj1VjVSBYuu60ULb2aOp+2q6MOHxONku5nKVfJMtod8Rb+nQxgNGnaSXv8hZaGnixjFNf1Cw+85oDPrxVibD7r4aQCSptNMdbHws8h1U/mpWubl8I6N0/Cu8+LHtjj9kKEn6ik6TdDXA5jPEw/Dcrf0my+N0n7VXFKB7rxYfZTWq2YDvBNJGeoN/sStNWHFKG7mZK6McWnuSAfCBe6q+onPZ19onQkYw7bSaFwjxKmdBqAJm6wn1J1CmsMoeA5pDmkXBHAqNbO7YUuI3j8Eo0fBMAHA/1PELc4bhbKcu7O4afc4gei58i33VMvE2AWVgLKzLBERAEREAREQBERAEREAREQBYRRveBj3sFFLL7xGVvq7QKYxcnSDdFf7w8bkxWsZhdI7uB36zhzt4h6AK1MDwiOjgZBEMrGC3qeZPmqx3D4Ics1ZJq55ygnjceI/O6tavqBHG954NaT9AunqNmsUe3+mcfcovfbtIZ6kUzD+nD4h1ebWU73T7GiigE8ovPKATceBvIBVXsJh5xHEwZO8M5kk8wCdPwvSjRZa9TLw4LEvsrBanqYsshZQLgNgsWWUQEK282EZXt7WE9jVs1ZI3Qk9HdVrN3O3b53uoq4dnVR6AnTtLcfn+VYyqHfZs+YzFiEHdewgPI4/AfrxXThayfjl9P2KS23Rb4WVHNhNohiFIyb3h3ZB8Q4qRrnlFxdMsne4REUEhERAEREAREQBERAEREBiypXf8A4nd0EAOjQ5zh1v4fwVda8576Zc2JP6CNo+xXX0UbymeV1Eubd3QiHD6cAcWBx9XcV29sSRQ1FuPZOXLssf8AY6e3Dsm/hdzEqcSxPYeDmkfULnk/yW/csl5aKY3BQA1FQ/mGhv1JV4KkNxj+xraqB2jrE2PwuIV3rbrP+hXH6QsrCyuY0CIiAwtTtXQCopJo3c43fUDRbZcNb+2/+jvwVMXTTIfBSG4XEzHUTUzjcOaCPJzb3V6rzfuzky4uzLzc4fJekF1dbFLJfuUxPYyiwsrkNAiIgCIiAIiIAiIgCwVlEBhedd9EOXEn/FG0j6FeiiqW394baSnnA0cHNcelrZfyV19FKsvyZ5V5Swd2leJ8OgIN8rch9W6KTqnNxGO2MtI821zxjqTfMPwrkWXUQ0ZGicbuJS+2MBwfGIa1oIgndaQjgOAI+91ckMoc0OabggEHqDqtbtPgMWIU74Jho4aHm08iFCth8bkw6T/RuIkNLf8Ad5jo2Rv8bnS6tJ+LBPuv8Hpf6LKX0F8rIXMXMoiKQYWp2qrhT0k0hNrRn6kWC2qqPfntGAxlGw3Lu9L8IHhB9dVrghrmkVm6VkM3O05lxKNx5NLj8wvSCqTcRgZayaqcNHkMZ6Nvc+mqtta9bJSy7diuJVEyiIuU0CIiAIiIAiIgCIiAIiIDBUa3gYD7fRSRDxAZmf2bqFJlhTGTi00HueSsHxKWjnZMzuyRO1B0/s0r1Ds5jcddAyeIghw1F9WnmD0Kp/fDsWaeQ1kDSYnn9VoHgd/LTgCozsHtjJhc1xd8DyO0Z/5N89V6mWC6jGpx5OeMtEqZ6ZC1e0GAQV8ZjqGZhyI0c09Wu5Fc2DYvDWRNlgeHscOIN7eR6FMQxRlOR2t2tPvWJH2XlpST/ZvsRyhgrsO7hPtlOPCTYSsHxOPiW/ocbjlsNWu/i4EW+a7dNXRyC7HtcD0IX29jTxsVaTvlBHKi6FfjEFO3NLLGwDm5wVbbW74oowWUIEr/APmO8A87Dipx4ZzflRDklyTDbjbKLDIiSQ6Zw/TjvqT1I5BUHg2F1GM1hBJc55vK/WzG8xfl5Bd3Btna7GpzI7MQT3ppAcrfIf8ApXjs/gdLg0GVnF1sz3eORy7bj08XGO8mZbzdvg3eEYeymhZDGLNY0AfLmfNdxfETrgHhfkV9rzrvdm4REQBERAEREAREQBERAEREBhZREBw1NO2RrmPAc1wsQeBCoXeDu2koi6ala6SAkktGro/8tXoBfDwCLEXHRbYc8sTtFZQUkeVtm9paigkz0z7fyYfC63IhXHs5vWpKloZVAQPI1zftn0JXa2s3XUtYTJFeCU3Jcy1neoKq7G92NdTk2jEzerNT9F3OWDPzszGpwLZqdi6Gr/Up3mNx9+F/XyJstNVbsKj3MSqCOjrf9lULIK2lPdZUxH0fZbWl2xxRmjXyn1YSn8fIvTJP5GtPlE4G5cvN5qyR3pr+VIMM3aYdRDPL+pb3piABbyCrmHGMdqtGCY355Mq3mGbsK6rN6+pe1p1LWuuT5dAqT1rac0vglU+ES3E94VNCRT0EZqpuDWQC7W/2I4BbTZ3ApnPFTXuD5z4Y2/twg8mjmfVd7ZvZWmw9mWnjDerjq4+rlulxznFbQ/vuape4AX0sLKyLBERAEREAREQBFhEBlEWEBlFhEBlFhLoDKwl0UAIiIDjkha7i0H1AK4xRR/wb9Auwim2DDWgcBZZREAREUALKwikGUWEugMosJdAZRYRAcVTUNja573BrWi5ceAA5rFLUslaHxuDmng4agqDb48Rcyi7CO5kmNso45PeK6+4/FO1oTCT3oHZT6HVa+D+PxCmrzUWBW1jIWF8jwxo4ucbBYdXRiPtS8CO183K3VUhvh2mdVuZDFf2Zr7Fw0ErxoQP6lTDeLUimwQMGmaNjR9Fp/GdRvljXzRO8OxSKpBdDI2QA2JbqLr6r8QjgaHSvaxpNgXaXJ5KJboMMFPhsVhrJ3z/1Lp7z29vUYdSkXD5w53HwjT8rPw14jjew1eWya4hjEFOA6aVsYcNC42v6LtQzNe0OaQWkXBHAqmd9tpquipm35ggeZA/CuGhpxHExgFg1gFvQJPEowjL3JUrbRr37VUYcWGojDgbEEnQhY/1roy4NFRGSTYAEm5UA3y4XS0tGXRwtbLK/RwzXvxPPzW/2D2PpW0VM+SFpkyB5cb3zH5q7xQUFO2Rqd0SqoxqnjkbE+VjZHeFhPePoF31StLD7btI88WwG/l3dFdSzy41CiYuzrYhiMVOzPM9rG9XH8dV0sK2mpaolsEzXuAuWi4IHWxVS7UbRx/6atXtc6niFmx65Wk8HkDirPwrCaKWQVlOGOc5mXOw6FvQhXlhUIpvv/RClfBzs2toiSBUR3HmR+VyU+09JI8RsnY57jYNBNyfJVVvpwympY6eOCJrHvkNy297aefmrD2c2SpaaKB/Yt7WNgOfUm9tTx81MsUFBS33Fu6NjV7T0kLiySeNrm8W31HyC7WG4zBU37GVkluOU6j5Kmt3sUVVidbU1GUxszeM6XJOv0C5t2lA6XF56ima5lI0uF9crr8LX4q8+njFPfhEKdl2ErqUGKRT5uyka/IbOym9j0K0O3mMyQxiCm1qZw5sY6ADvOPyKge4yQw1NXTPN3CxPmbuusoYdWNy9iXLzUW7XV0cDc8rwxvV2gWqO2VCP+Jj+9vrZRDf1WZaFkYOr5R9G/wD1brYrZWnbQQtkha4uYC69yTdPDisam+41O6JVRV8czc0T2vHVpBXYVE4aDheO9hTkiF5sY7kizvXorZ2xx32OC7RmlkOSJgvdzjp9r3TJh0ySW9hS2NlS4pDLI+OORrnx+NoOrfVFTO6wy0mL1ENQbyvHfN73cLkkfVFGbEoSpOyYytWTaikFdi8x8UVNF2RB4Z32df6KtdmoKunr6qhphYzOIkd/Bjie/wCoBVuSCkwVhc1rv15Whx1e4utYOPOwC29Fg0Ec0lSxgEswGZ3UDhbpxWsc2hPbZ8fRXTZT29mhjp34bSRaNjJv1JcW3cepNlt9+zi2jpGAHIXWcelgLKcbRbJUlU8VNQxznxC4Ic4Wy68AulU4rT1rGRVMB7GbRhdrcj8K8My8rq65IceTb7KVEQooCx7cjYm63FhYa3UXwmcYli754+9T00fZh/uukJvdp5jjwXdg3Y0bO611QI/4CV4at9UPgwylc5rMkcbb5WDU26AakrByim9O7Zan3Kor5G1e0bbuGWEg3JsO7yV0wVTJL5HtdbjlINvWyhlJsHh1UPaWskvL3swke066/Jb7ZvZanw/P7OHjPbNne5/Dh4uHFWzThJKr22Iimist+FV21VR0zTqHBxH9iB/lW4S2ng6Njj+lgojX0GH1Ej6+VjjJA8sN3uGrDbwqWTwsq4C14OSVuouQbHz5JkmtEY1xyTFO2yp9xzTNVVtS7Uk2v6klXHLIGguJsALkqP4bglJg8Ez4muYy2d+pedOn1X3h2MNrLxPjIbIwlpacwc3ndw8J14KM0vEm5LgR8qo1O1GzdBi0BmJbdoNp2m1svXqPVRjcNRys9qJJMGYNYfdc5pNy35WUnp92VGwFrXTiIm/ZiV4bf/C3WK4jBhVO05MsYIa1sbbnXTgOKt4vkeONu+P0Rp3tlX7xHCtxulpwbhtrjobgn8K1dqa0U9HPJe2SI2+mi6UOx1Gan20MJmJzB2YkXPlwW0x3CYquF0U4JjPEAlt/mFE8sZaV2RKi92ed6PZx02ES1jC4SCXWxIBYfET1tdXDu72lhlwwTHLGIW2ktpbKOJ9QFwYLPRxUzaZkD2UszjGCXFxc5xtY31C2VLu7oYopIWMeI5S0vbndZ2Th8lrnzKaqXvt8FYxrgjWC0dfXTOxGJ7YxIMsLXgaRDg4A8LqM7NPkosfcydwL5XEOIsASdQdFdFTNHRwF1sscTNAOQHAAKP02zlDiL4sQyP7QgOaczmkerevqqwz7NNbPYlx4ILvpl9orqOlafX5kcVaOJYzBQU+eaRrGsYNLi5sOAHPgtfjWwVHWTdvM15lt4mvc21uluCjtJguFmWcFs0klLYuZNJI8EWvdocbOGnJQ5QnGMd9hTTNDu7wmSurpcUqWmOEXMefS4439AFt4G1WLVZrad4ZDA5zIA8XD3DRz7HkRzU+fSRVVN2di2KRnhb3O6RwFuC5sMw+OliZFE3LGxtgPIdTzUSz27rfhfBOkpDFxPQY1DJUva57wXFzdARa1tPkisV2F0GNTPkexxkgcY73c24/kOo80Wry4mlrTsz0N8M5MewQ4hUua6QsZHGQA3iSSDclb3ZZ7jTMEhzObdt+ttB9kRc0n5TRcndxIXikHWN34KhVFg4p3UcudzwQQ5jzdoNhZzByKIqwbolk+KjW1VCaqSGDNkZmzutxOW4tf5oiiGzsln3sdSup2ywF+dsb+6Txs65sfopEERRLdhFfybNsfBVOc52d07jcE20dpopthjLRRg8mhYRXm2+SIo4seDvZ5MmW+U+MZmn1bzUS2TIkqg6DNFG2MiSMm7XOPAtHujisorQ9DIfqJ3ZRTaHCDXVLY3PLY4oy6zeJc8W19ERUg6doszY7INc2nEb3ZjEcmbqG81uJvCfRYRRL1BcEBocF7FtJNnc4CUtdG4kxkvdo4N5EKwURWyO3uQlRHNsKR1T2NOH5GyOOcjiQ2xACxsnRmmfPBmzsDs7SeIzaWKIlvTQ7klVfYtgjnxVMjHhkzXaPtxb7zXDmCiJjdPYSRNsIbaCK/8G/hdbaSRzKeQsIDiLAnW2bQ/YoiqvUOxHcCwE4fURBkhe2SMNcHa6t1uD80RFM3e7HB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518157" y="310435"/>
            <a:ext cx="7920000" cy="512582"/>
          </a:xfrm>
          <a:prstGeom prst="rect">
            <a:avLst/>
          </a:prstGeom>
        </p:spPr>
        <p:txBody>
          <a:bodyPr/>
          <a:lstStyle/>
          <a:p>
            <a:pPr defTabSz="914378">
              <a:spcBef>
                <a:spcPts val="500"/>
              </a:spcBef>
              <a:defRPr/>
            </a:pPr>
            <a:r>
              <a:rPr lang="hr-HR" sz="1650" b="1" dirty="0">
                <a:latin typeface="Arial Nova" panose="020B0504020202020204" pitchFamily="34" charset="0"/>
                <a:ea typeface="+mj-ea"/>
                <a:cs typeface="+mj-cs"/>
              </a:rPr>
              <a:t>Harburg-Freudenberger Belišće d.o.o.</a:t>
            </a:r>
            <a:endParaRPr lang="de-DE" sz="1650" b="1" dirty="0">
              <a:latin typeface="Arial Nova" panose="020B0504020202020204" pitchFamily="34" charset="0"/>
              <a:ea typeface="+mj-ea"/>
              <a:cs typeface="+mj-cs"/>
            </a:endParaRPr>
          </a:p>
        </p:txBody>
      </p:sp>
      <p:pic>
        <p:nvPicPr>
          <p:cNvPr id="11" name="Inhaltsplatzhalter 7" descr="Conti_x01.png">
            <a:extLst>
              <a:ext uri="{FF2B5EF4-FFF2-40B4-BE49-F238E27FC236}">
                <a16:creationId xmlns:a16="http://schemas.microsoft.com/office/drawing/2014/main" xmlns="" id="{CD5F0DB3-CF72-48B6-9370-8BC2514C13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3630" y="58138"/>
            <a:ext cx="4784756" cy="269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2">
            <a:extLst>
              <a:ext uri="{FF2B5EF4-FFF2-40B4-BE49-F238E27FC236}">
                <a16:creationId xmlns:a16="http://schemas.microsoft.com/office/drawing/2014/main" xmlns="" id="{09224E0F-84E5-4B40-AC96-21EE29180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8"/>
          <a:stretch/>
        </p:blipFill>
        <p:spPr>
          <a:xfrm>
            <a:off x="4059472" y="4183457"/>
            <a:ext cx="1690660" cy="824531"/>
          </a:xfrm>
          <a:prstGeom prst="rect">
            <a:avLst/>
          </a:prstGeom>
        </p:spPr>
      </p:pic>
      <p:pic>
        <p:nvPicPr>
          <p:cNvPr id="16" name="Picture 2" descr="C:\Users\Izakovic\Desktop\PLT_TBM.JPG">
            <a:extLst>
              <a:ext uri="{FF2B5EF4-FFF2-40B4-BE49-F238E27FC236}">
                <a16:creationId xmlns:a16="http://schemas.microsoft.com/office/drawing/2014/main" xmlns="" id="{7F0E34EB-EE27-4EA4-A7E6-2D6D801EF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2915" y="4187385"/>
            <a:ext cx="1392377" cy="820603"/>
          </a:xfrm>
          <a:prstGeom prst="rect">
            <a:avLst/>
          </a:prstGeom>
          <a:noFill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B58E81F6-03AF-4441-9F1F-3D44BD39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3926" b="16540"/>
          <a:stretch>
            <a:fillRect/>
          </a:stretch>
        </p:blipFill>
        <p:spPr bwMode="auto">
          <a:xfrm>
            <a:off x="5512790" y="2679723"/>
            <a:ext cx="3750787" cy="18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a 2" descr="Video camera with solid fill">
            <a:hlinkClick r:id="rId6" action="ppaction://hlinkfile"/>
            <a:extLst>
              <a:ext uri="{FF2B5EF4-FFF2-40B4-BE49-F238E27FC236}">
                <a16:creationId xmlns:a16="http://schemas.microsoft.com/office/drawing/2014/main" xmlns="" id="{15A1E1AB-06D0-42AF-BAF4-67B87FC369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38157" y="4523508"/>
            <a:ext cx="587087" cy="587087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xmlns="" id="{78DA81A3-95F4-4001-B7AC-9508368FB23F}"/>
              </a:ext>
            </a:extLst>
          </p:cNvPr>
          <p:cNvSpPr txBox="1"/>
          <p:nvPr/>
        </p:nvSpPr>
        <p:spPr>
          <a:xfrm>
            <a:off x="0" y="719497"/>
            <a:ext cx="69002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chemeClr val="tx1"/>
                </a:solidFill>
              </a:rPr>
              <a:t>HF </a:t>
            </a:r>
            <a:r>
              <a:rPr lang="hr-HR" sz="1200" dirty="0"/>
              <a:t>Belišće je </a:t>
            </a:r>
            <a:r>
              <a:rPr lang="hr-HR" sz="1200" b="1" dirty="0"/>
              <a:t>svjetski lider </a:t>
            </a:r>
            <a:r>
              <a:rPr lang="hr-HR" sz="1200" dirty="0"/>
              <a:t>u proizvodnji strojeva za vulkanizaciju automobilskih guma sa sjedištem u Belišću, OBŽ.</a:t>
            </a:r>
          </a:p>
          <a:p>
            <a:endParaRPr lang="hr-HR" sz="1200" dirty="0"/>
          </a:p>
          <a:p>
            <a:r>
              <a:rPr lang="hr-HR" sz="1200" dirty="0"/>
              <a:t>Kupci:			Bridgestone, Michelin, </a:t>
            </a:r>
            <a:r>
              <a:rPr lang="hr-HR" sz="1200" dirty="0" err="1"/>
              <a:t>GoodYear</a:t>
            </a:r>
            <a:r>
              <a:rPr lang="hr-HR" sz="1200" dirty="0"/>
              <a:t>, Pirelli, Continental</a:t>
            </a:r>
          </a:p>
          <a:p>
            <a:endParaRPr lang="hr-HR" sz="1200" dirty="0"/>
          </a:p>
          <a:p>
            <a:r>
              <a:rPr lang="hr-HR" sz="1200" dirty="0"/>
              <a:t>Prihodi 2021:			630 milijuna Kn</a:t>
            </a:r>
          </a:p>
          <a:p>
            <a:endParaRPr lang="hr-HR" sz="1200" dirty="0"/>
          </a:p>
          <a:p>
            <a:r>
              <a:rPr lang="hr-HR" sz="1200" dirty="0"/>
              <a:t>Broj zaposlenih:		590</a:t>
            </a:r>
          </a:p>
          <a:p>
            <a:endParaRPr lang="hr-HR" sz="1200" dirty="0"/>
          </a:p>
          <a:p>
            <a:r>
              <a:rPr lang="hr-HR" sz="1200" dirty="0"/>
              <a:t>Lokacije:			Belišće &amp; Valpovo (ukupno &gt;100.000 m</a:t>
            </a:r>
            <a:r>
              <a:rPr lang="hr-HR" sz="1200" baseline="30000" dirty="0"/>
              <a:t>2</a:t>
            </a:r>
            <a:r>
              <a:rPr lang="hr-HR" sz="1200" dirty="0"/>
              <a:t>)</a:t>
            </a:r>
          </a:p>
          <a:p>
            <a:endParaRPr lang="hr-HR" sz="1200" dirty="0"/>
          </a:p>
          <a:p>
            <a:r>
              <a:rPr lang="hr-HR" sz="1200" dirty="0"/>
              <a:t>Investicije 2010-2021:		420 milijuna Kn</a:t>
            </a:r>
          </a:p>
          <a:p>
            <a:endParaRPr lang="hr-HR" sz="1200" dirty="0"/>
          </a:p>
          <a:p>
            <a:r>
              <a:rPr lang="hr-HR" sz="1200" dirty="0"/>
              <a:t>Broj kooperanata:		~80 (dodatnih 600 zaposlenih)</a:t>
            </a:r>
          </a:p>
          <a:p>
            <a:endParaRPr lang="hr-HR" sz="1200" dirty="0"/>
          </a:p>
          <a:p>
            <a:r>
              <a:rPr lang="hr-HR" sz="1200" dirty="0"/>
              <a:t>Dobitnik brojnih nagrada:		HGK – Kristalna kuna (4x Zlatna kuna OBŽ)</a:t>
            </a:r>
          </a:p>
          <a:p>
            <a:r>
              <a:rPr lang="hr-HR" sz="1200" dirty="0"/>
              <a:t>			5x Zlatni ključ za najboljeg hrvatskog izvoznika</a:t>
            </a:r>
          </a:p>
          <a:p>
            <a:endParaRPr lang="hr-HR" sz="1200" dirty="0"/>
          </a:p>
          <a:p>
            <a:r>
              <a:rPr lang="en-US" sz="1200" dirty="0">
                <a:solidFill>
                  <a:schemeClr val="tx1"/>
                </a:solidFill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1468782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KROAT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8765" y="1306361"/>
            <a:ext cx="3000396" cy="2225138"/>
          </a:xfrm>
          <a:prstGeom prst="rect">
            <a:avLst/>
          </a:prstGeom>
        </p:spPr>
      </p:pic>
      <p:grpSp>
        <p:nvGrpSpPr>
          <p:cNvPr id="12" name="Gruppieren 15"/>
          <p:cNvGrpSpPr/>
          <p:nvPr/>
        </p:nvGrpSpPr>
        <p:grpSpPr>
          <a:xfrm>
            <a:off x="4856251" y="1514689"/>
            <a:ext cx="3431048" cy="1933349"/>
            <a:chOff x="467544" y="1844824"/>
            <a:chExt cx="7872741" cy="4320000"/>
          </a:xfrm>
        </p:grpSpPr>
        <p:grpSp>
          <p:nvGrpSpPr>
            <p:cNvPr id="13" name="Gruppieren 8"/>
            <p:cNvGrpSpPr/>
            <p:nvPr/>
          </p:nvGrpSpPr>
          <p:grpSpPr>
            <a:xfrm>
              <a:off x="467544" y="1844824"/>
              <a:ext cx="4360000" cy="4320000"/>
              <a:chOff x="467544" y="1844824"/>
              <a:chExt cx="4360000" cy="432000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67544" y="1844824"/>
                <a:ext cx="4360000" cy="43200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6" name="Rad 10"/>
              <p:cNvSpPr/>
              <p:nvPr/>
            </p:nvSpPr>
            <p:spPr bwMode="auto">
              <a:xfrm rot="16200000">
                <a:off x="2687527" y="4604135"/>
                <a:ext cx="383450" cy="1117200"/>
              </a:xfrm>
              <a:prstGeom prst="donut">
                <a:avLst>
                  <a:gd name="adj" fmla="val 8975"/>
                </a:avLst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17" name="Rad 11"/>
              <p:cNvSpPr/>
              <p:nvPr/>
            </p:nvSpPr>
            <p:spPr bwMode="auto">
              <a:xfrm rot="16200000">
                <a:off x="2128173" y="3114214"/>
                <a:ext cx="383450" cy="1117200"/>
              </a:xfrm>
              <a:prstGeom prst="donut">
                <a:avLst>
                  <a:gd name="adj" fmla="val 8975"/>
                </a:avLst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>
                  <a:latin typeface="Arial" charset="0"/>
                </a:endParaRPr>
              </a:p>
            </p:txBody>
          </p:sp>
        </p:grpSp>
        <p:sp>
          <p:nvSpPr>
            <p:cNvPr id="14" name="Pfeil nach unten 14"/>
            <p:cNvSpPr/>
            <p:nvPr/>
          </p:nvSpPr>
          <p:spPr bwMode="auto">
            <a:xfrm rot="15116481">
              <a:off x="5776384" y="861879"/>
              <a:ext cx="484633" cy="4643168"/>
            </a:xfrm>
            <a:prstGeom prst="downArrow">
              <a:avLst/>
            </a:prstGeom>
            <a:gradFill flip="none" rotWithShape="1">
              <a:gsLst>
                <a:gs pos="0">
                  <a:srgbClr val="99CCFF">
                    <a:shade val="30000"/>
                    <a:satMod val="115000"/>
                  </a:srgbClr>
                </a:gs>
                <a:gs pos="50000">
                  <a:srgbClr val="99CCFF">
                    <a:shade val="67500"/>
                    <a:satMod val="115000"/>
                  </a:srgbClr>
                </a:gs>
                <a:gs pos="100000">
                  <a:srgbClr val="99CC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12450">
                <a:latin typeface="Arial" charset="0"/>
              </a:endParaRPr>
            </a:p>
          </p:txBody>
        </p:sp>
      </p:grpSp>
      <p:sp>
        <p:nvSpPr>
          <p:cNvPr id="19" name="Text Box 7">
            <a:extLst>
              <a:ext uri="{FF2B5EF4-FFF2-40B4-BE49-F238E27FC236}">
                <a16:creationId xmlns:a16="http://schemas.microsoft.com/office/drawing/2014/main" xmlns="" id="{28480A56-4295-4096-8F0F-9FA7D2778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88" y="1191693"/>
            <a:ext cx="438576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None/>
              <a:defRPr/>
            </a:pPr>
            <a:r>
              <a:rPr lang="en-US" sz="1400" dirty="0"/>
              <a:t>- </a:t>
            </a:r>
            <a:r>
              <a:rPr lang="hr-HR" sz="1400" dirty="0"/>
              <a:t>Industrijska tradicija od 1884.</a:t>
            </a:r>
            <a:endParaRPr lang="en-US" sz="1400" dirty="0"/>
          </a:p>
          <a:p>
            <a:pPr>
              <a:buFont typeface="Times" pitchFamily="18" charset="0"/>
              <a:buNone/>
              <a:defRPr/>
            </a:pPr>
            <a:endParaRPr lang="en-US" sz="1400" dirty="0"/>
          </a:p>
          <a:p>
            <a:pPr>
              <a:buFont typeface="Times" pitchFamily="18" charset="0"/>
              <a:buNone/>
              <a:defRPr/>
            </a:pPr>
            <a:r>
              <a:rPr lang="en-US" sz="1400" dirty="0"/>
              <a:t>- </a:t>
            </a:r>
            <a:r>
              <a:rPr lang="en-US" sz="1400" dirty="0" err="1"/>
              <a:t>Tvornica</a:t>
            </a:r>
            <a:r>
              <a:rPr lang="en-US" sz="1400" dirty="0"/>
              <a:t> </a:t>
            </a:r>
            <a:r>
              <a:rPr lang="en-US" sz="1400" dirty="0" err="1"/>
              <a:t>strojeva</a:t>
            </a:r>
            <a:r>
              <a:rPr lang="en-US" sz="1400" dirty="0"/>
              <a:t> Belišće </a:t>
            </a:r>
            <a:r>
              <a:rPr lang="hr-HR" sz="1400" dirty="0"/>
              <a:t>osnovana</a:t>
            </a:r>
            <a:r>
              <a:rPr lang="en-US" sz="1400" dirty="0"/>
              <a:t> 1953 </a:t>
            </a:r>
          </a:p>
          <a:p>
            <a:pPr>
              <a:buFont typeface="Times" pitchFamily="18" charset="0"/>
              <a:buNone/>
              <a:defRPr/>
            </a:pPr>
            <a:endParaRPr lang="en-US" sz="1400" dirty="0"/>
          </a:p>
          <a:p>
            <a:pPr>
              <a:buFont typeface="Times" pitchFamily="18" charset="0"/>
              <a:buNone/>
              <a:defRPr/>
            </a:pPr>
            <a:r>
              <a:rPr lang="en-US" sz="1400" dirty="0"/>
              <a:t>- </a:t>
            </a:r>
            <a:r>
              <a:rPr lang="hr-HR" sz="1400" dirty="0"/>
              <a:t>Osnivanje</a:t>
            </a:r>
            <a:r>
              <a:rPr lang="en-US" sz="1400" dirty="0"/>
              <a:t> HF </a:t>
            </a:r>
            <a:r>
              <a:rPr lang="en-US" sz="1400" dirty="0" err="1"/>
              <a:t>Belišća</a:t>
            </a:r>
            <a:r>
              <a:rPr lang="en-US" sz="1400" dirty="0"/>
              <a:t> </a:t>
            </a:r>
            <a:r>
              <a:rPr lang="hr-HR" sz="1400" dirty="0"/>
              <a:t>kao</a:t>
            </a:r>
            <a:r>
              <a:rPr lang="en-US" sz="1400" dirty="0"/>
              <a:t> </a:t>
            </a:r>
            <a:r>
              <a:rPr lang="en-US" sz="1400" i="1" dirty="0"/>
              <a:t>joint venture</a:t>
            </a:r>
            <a:r>
              <a:rPr lang="en-US" sz="1400" dirty="0"/>
              <a:t> Krupp </a:t>
            </a:r>
            <a:r>
              <a:rPr lang="hr-HR" sz="1400" dirty="0"/>
              <a:t>i</a:t>
            </a:r>
            <a:r>
              <a:rPr lang="en-US" sz="1400" dirty="0"/>
              <a:t> Belišće </a:t>
            </a:r>
            <a:r>
              <a:rPr lang="en-US" sz="1400" dirty="0" err="1"/>
              <a:t>d.d.</a:t>
            </a:r>
            <a:r>
              <a:rPr lang="en-US" sz="1400" dirty="0"/>
              <a:t> </a:t>
            </a:r>
            <a:r>
              <a:rPr lang="hr-HR" sz="1400" dirty="0"/>
              <a:t>u travnju </a:t>
            </a:r>
            <a:r>
              <a:rPr lang="en-US" sz="1400" dirty="0"/>
              <a:t>1998</a:t>
            </a:r>
            <a:r>
              <a:rPr lang="hr-HR" sz="1400" dirty="0"/>
              <a:t>.</a:t>
            </a:r>
            <a:endParaRPr lang="en-US" sz="1400" dirty="0"/>
          </a:p>
          <a:p>
            <a:pPr>
              <a:buFont typeface="Times" pitchFamily="18" charset="0"/>
              <a:buNone/>
              <a:defRPr/>
            </a:pPr>
            <a:endParaRPr lang="en-US" sz="1400" dirty="0"/>
          </a:p>
          <a:p>
            <a:pPr marL="87313" indent="-87313">
              <a:buFontTx/>
              <a:buChar char="-"/>
              <a:defRPr/>
            </a:pPr>
            <a:r>
              <a:rPr lang="hr-HR" sz="1400" dirty="0"/>
              <a:t> Kooperacija s brojnim malim i srednje velikim </a:t>
            </a:r>
            <a:r>
              <a:rPr lang="hr-HR" sz="1400" dirty="0" err="1"/>
              <a:t>trvrtkama</a:t>
            </a:r>
            <a:endParaRPr lang="en-US" sz="1400" dirty="0"/>
          </a:p>
          <a:p>
            <a:pPr marL="87313" indent="-87313">
              <a:buFontTx/>
              <a:buChar char="-"/>
              <a:defRPr/>
            </a:pPr>
            <a:endParaRPr lang="en-US" sz="1400" dirty="0"/>
          </a:p>
          <a:p>
            <a:pPr marL="87313" indent="-87313">
              <a:buFont typeface="Times" pitchFamily="18" charset="0"/>
              <a:buNone/>
              <a:defRPr/>
            </a:pPr>
            <a:r>
              <a:rPr lang="en-US" sz="1400" dirty="0"/>
              <a:t>- </a:t>
            </a:r>
            <a:r>
              <a:rPr lang="hr-HR" sz="1400" dirty="0"/>
              <a:t>Suradnja s lokalnim srednjim školama i fakultetima u Osijeku, </a:t>
            </a:r>
            <a:r>
              <a:rPr lang="en-US" sz="1400" dirty="0" err="1"/>
              <a:t>Slavonsk</a:t>
            </a:r>
            <a:r>
              <a:rPr lang="hr-HR" sz="1400" dirty="0"/>
              <a:t>om</a:t>
            </a:r>
            <a:r>
              <a:rPr lang="en-US" sz="1400" dirty="0"/>
              <a:t> </a:t>
            </a:r>
            <a:r>
              <a:rPr lang="en-US" sz="1400" dirty="0" err="1"/>
              <a:t>Brod</a:t>
            </a:r>
            <a:r>
              <a:rPr lang="hr-HR" sz="1400" dirty="0"/>
              <a:t>u i </a:t>
            </a:r>
            <a:r>
              <a:rPr lang="en-US" sz="1400" dirty="0"/>
              <a:t>Zagreb</a:t>
            </a:r>
            <a:r>
              <a:rPr lang="hr-HR" sz="1400" dirty="0"/>
              <a:t>u</a:t>
            </a:r>
            <a:endParaRPr lang="en-US" sz="1400" dirty="0"/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8192BE36-CFCC-4DDC-AAB4-E404EC1CF391}"/>
              </a:ext>
            </a:extLst>
          </p:cNvPr>
          <p:cNvSpPr txBox="1">
            <a:spLocks noChangeArrowheads="1"/>
          </p:cNvSpPr>
          <p:nvPr/>
        </p:nvSpPr>
        <p:spPr>
          <a:xfrm>
            <a:off x="470488" y="287770"/>
            <a:ext cx="7920000" cy="512582"/>
          </a:xfrm>
          <a:prstGeom prst="rect">
            <a:avLst/>
          </a:prstGeom>
        </p:spPr>
        <p:txBody>
          <a:bodyPr/>
          <a:lstStyle/>
          <a:p>
            <a:pPr defTabSz="914378">
              <a:spcBef>
                <a:spcPts val="500"/>
              </a:spcBef>
              <a:defRPr/>
            </a:pPr>
            <a:r>
              <a:rPr lang="hr-HR" sz="1650" b="1" dirty="0">
                <a:latin typeface="Arial Nova" panose="020B0504020202020204" pitchFamily="34" charset="0"/>
                <a:ea typeface="+mj-ea"/>
                <a:cs typeface="+mj-cs"/>
              </a:rPr>
              <a:t>Harburg-Freudenberger Belišće d.o.o.</a:t>
            </a:r>
            <a:endParaRPr lang="de-DE" sz="1650" b="1" dirty="0">
              <a:latin typeface="Arial Nova" panose="020B05040202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E9F4393D-F0A9-4667-8FE3-B70402E6893F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413622"/>
            <a:ext cx="8208000" cy="405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defTabSz="914378">
              <a:spcBef>
                <a:spcPts val="500"/>
              </a:spcBef>
              <a:defRPr sz="1650" b="1"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HF Belišće</a:t>
            </a:r>
            <a:r>
              <a:rPr lang="hr-HR" dirty="0"/>
              <a:t> – Broj zaposlenika</a:t>
            </a:r>
            <a:r>
              <a:rPr lang="de-DE" dirty="0"/>
              <a:t> &amp; Pro</a:t>
            </a:r>
            <a:r>
              <a:rPr lang="hr-HR" dirty="0"/>
              <a:t>izvodni sati</a:t>
            </a:r>
            <a:r>
              <a:rPr lang="de-DE" dirty="0"/>
              <a:t> 1998-202</a:t>
            </a:r>
            <a:r>
              <a:rPr lang="hr-HR" dirty="0"/>
              <a:t>2</a:t>
            </a:r>
            <a:endParaRPr lang="de-DE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EB3EBF93-182E-4011-BC56-89DAF82EF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65" y="865914"/>
            <a:ext cx="5961792" cy="4277586"/>
          </a:xfrm>
          <a:prstGeom prst="rect">
            <a:avLst/>
          </a:prstGeom>
          <a:noFill/>
        </p:spPr>
      </p:pic>
      <p:sp>
        <p:nvSpPr>
          <p:cNvPr id="2" name="Rezervirano mjesto broja slajda 1" hidden="1">
            <a:extLst>
              <a:ext uri="{FF2B5EF4-FFF2-40B4-BE49-F238E27FC236}">
                <a16:creationId xmlns:a16="http://schemas.microsoft.com/office/drawing/2014/main" xmlns="" id="{C5DFC8CC-3494-4517-A661-DBCE49E4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9680DF0-1E24-47D8-899D-894514674DF6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86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89A7BCF5-FA2F-4AD2-82E2-6E2CBC0DDE7B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0050"/>
            <a:ext cx="7920000" cy="405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defTabSz="914378">
              <a:spcBef>
                <a:spcPts val="500"/>
              </a:spcBef>
              <a:defRPr sz="1650" b="1"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HF </a:t>
            </a:r>
            <a:r>
              <a:rPr lang="hr-HR" dirty="0"/>
              <a:t>Belišće – Investicije 2009 - 2022</a:t>
            </a:r>
            <a:endParaRPr lang="de-DE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E1DBABD-C390-4908-A1AC-5F5041DA7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49" y="854785"/>
            <a:ext cx="7041063" cy="42887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 descr="P316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7607" y="2899152"/>
            <a:ext cx="2571768" cy="171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9" descr="PA17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059" y="2903549"/>
            <a:ext cx="2553913" cy="171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ranjek\Desktop\Slik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7607" y="1094278"/>
            <a:ext cx="2568859" cy="1714516"/>
          </a:xfrm>
          <a:prstGeom prst="rect">
            <a:avLst/>
          </a:prstGeom>
          <a:noFill/>
        </p:spPr>
      </p:pic>
      <p:pic>
        <p:nvPicPr>
          <p:cNvPr id="3075" name="Picture 3" descr="C:\Users\uranjek\Desktop\Slika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9059" y="1094278"/>
            <a:ext cx="2578894" cy="1724025"/>
          </a:xfrm>
          <a:prstGeom prst="rect">
            <a:avLst/>
          </a:prstGeom>
          <a:noFill/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E679E3EF-8372-49E6-A23B-C5A0BAC55B2D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0050"/>
            <a:ext cx="7920000" cy="405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defTabSz="914378">
              <a:spcBef>
                <a:spcPts val="500"/>
              </a:spcBef>
              <a:defRPr sz="1650" b="1"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HF </a:t>
            </a:r>
            <a:r>
              <a:rPr lang="hr-HR" dirty="0"/>
              <a:t>Belišće – Preša za vulkanizaciju automobilskih guma</a:t>
            </a:r>
            <a:endParaRPr lang="de-DE" dirty="0"/>
          </a:p>
        </p:txBody>
      </p:sp>
      <p:pic>
        <p:nvPicPr>
          <p:cNvPr id="8" name="Inhaltsplatzhalter 7" descr="Conti_x01.png">
            <a:extLst>
              <a:ext uri="{FF2B5EF4-FFF2-40B4-BE49-F238E27FC236}">
                <a16:creationId xmlns:a16="http://schemas.microsoft.com/office/drawing/2014/main" xmlns="" id="{094FCCE0-3C9E-4F93-A16B-856CD6DC063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29728" y="156614"/>
            <a:ext cx="7272997" cy="409106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PA16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9607" y="3097784"/>
            <a:ext cx="2331057" cy="174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ranjek\Desktop\Slika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898" y="3109782"/>
            <a:ext cx="2551510" cy="1737122"/>
          </a:xfrm>
          <a:prstGeom prst="rect">
            <a:avLst/>
          </a:prstGeom>
          <a:noFill/>
        </p:spPr>
      </p:pic>
      <p:pic>
        <p:nvPicPr>
          <p:cNvPr id="2052" name="Picture 4" descr="C:\Users\uranjek\Desktop\Slik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979" y="3109782"/>
            <a:ext cx="2331057" cy="1737122"/>
          </a:xfrm>
          <a:prstGeom prst="rect">
            <a:avLst/>
          </a:prstGeom>
          <a:noFill/>
        </p:spPr>
      </p:pic>
      <p:pic>
        <p:nvPicPr>
          <p:cNvPr id="8" name="Picture 2" descr="H:\Marketing\Grupe\Agentur\bloesch.partner\HF ONE\HF ONE_freigestellt_SMT.png">
            <a:extLst>
              <a:ext uri="{FF2B5EF4-FFF2-40B4-BE49-F238E27FC236}">
                <a16:creationId xmlns:a16="http://schemas.microsoft.com/office/drawing/2014/main" xmlns="" id="{032F0413-D3C5-4E2C-B2F4-773CB1F9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6803" t="10649" r="7085" b="41474"/>
          <a:stretch>
            <a:fillRect/>
          </a:stretch>
        </p:blipFill>
        <p:spPr bwMode="auto">
          <a:xfrm>
            <a:off x="425876" y="552850"/>
            <a:ext cx="8175872" cy="255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49B17923-3FB1-4225-911D-D12B1B6C78F4}"/>
              </a:ext>
            </a:extLst>
          </p:cNvPr>
          <p:cNvSpPr txBox="1">
            <a:spLocks noChangeArrowheads="1"/>
          </p:cNvSpPr>
          <p:nvPr/>
        </p:nvSpPr>
        <p:spPr>
          <a:xfrm>
            <a:off x="330664" y="248902"/>
            <a:ext cx="7920000" cy="405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defTabSz="914378">
              <a:spcBef>
                <a:spcPts val="500"/>
              </a:spcBef>
              <a:defRPr sz="1650" b="1"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HF </a:t>
            </a:r>
            <a:r>
              <a:rPr lang="hr-HR" dirty="0"/>
              <a:t>Belišće – Stroj za </a:t>
            </a:r>
            <a:r>
              <a:rPr lang="hr-HR" dirty="0" err="1"/>
              <a:t>konfekcioniranje</a:t>
            </a:r>
            <a:r>
              <a:rPr lang="hr-HR" dirty="0"/>
              <a:t> automobilskih guma</a:t>
            </a:r>
            <a:endParaRPr lang="de-DE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A1534A-2F84-43E1-BF52-452F484268F4}" type="slidenum">
              <a:rPr lang="de-DE" smtClean="0">
                <a:latin typeface="Arial" pitchFamily="34" charset="0"/>
              </a:rPr>
              <a:pPr/>
              <a:t>8</a:t>
            </a:fld>
            <a:endParaRPr lang="de-DE">
              <a:latin typeface="Arial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189" y="1161125"/>
            <a:ext cx="2870506" cy="185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1623" y="3099498"/>
            <a:ext cx="2914354" cy="170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2805" y="3093294"/>
            <a:ext cx="2985519" cy="170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3988" y="1154655"/>
            <a:ext cx="3024336" cy="187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5C4FC13B-A8B4-40C9-A7C0-FBB6041C0F26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0050"/>
            <a:ext cx="7920000" cy="4050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defTabSz="914378">
              <a:spcBef>
                <a:spcPts val="500"/>
              </a:spcBef>
              <a:defRPr sz="1650" b="1"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de-DE" dirty="0"/>
              <a:t>HF </a:t>
            </a:r>
            <a:r>
              <a:rPr lang="hr-HR" dirty="0"/>
              <a:t>Belišće – Proizvodnja strojeva za ekstrakciju jestivog ulja</a:t>
            </a:r>
            <a:endParaRPr lang="de-DE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AutoShape 4" descr="data:image/jpeg;base64,/9j/4AAQSkZJRgABAQAAAQABAAD/2wCEAAkGBxQSEhUUEhQUFBUVFBcVFxcVFhUUGBcXFBUXGBcUFRUYHCggGBolHRgUITEhJSksLi4uFx8zODMsNygtLiwBCgoKDg0OGxAQGiwkICQsLSwsLCwtNDQsLCwsLCwsLCwsLC8sLCwsLCwsLCwsLCwsLCwsLCwsLCwsLCwsLCwsLP/AABEIANgA6QMBIgACEQEDEQH/xAAcAAABBQEBAQAAAAAAAAAAAAAAAQQFBgcCAwj/xABGEAACAQIEAwQGBwUGBAcAAAABAgMAEQQFEiEGMUETIlFhBxQycYGRI0JSobHB0RYzVGLwFUNygpKTJFOy4Rc0Y6LD0vH/xAAbAQACAwEBAQAAAAAAAAAAAAAAAQIDBAUGB//EADQRAAIBAgQDBQUJAQEAAAAAAAABAgMRBBIhMQVBURNhcZGhFDJSwdEWIiNCU4Gx4fDxFf/aAAwDAQACEQMRAD8AotFq6NJauIfULgDSGiigApb0WotQAA0orkGlAoEzoj+udF65NdKpJAAJJ5AC9/cKBCLSmrDlHCEsp+lPq67e2Dc38Fq0YL0fRk+xNIPF+4P/AG72q2NKTMVbiFCk7ORm6Ak2F7nawF/up2mVTsdoZj7o3P4CtxyvhcQgBNEYHLSpbn5uTUquXP8A85v9KfpV8cK+bOVU49FP7kfP/h8+DJMT/D4j/ak/SvOXLJl9qGUc+cbi3zFfRC5aRylcfBf0obL3P963xVD+VS9kXUqXH3f3V6/Q+a12NJqrfs14WEwIcRvfxBQ/Aqdqo+P9HqBjtNGOmn6Rff3hf76qnhpLY6GH4zRqe9ozOaGqw5zwnLAe4e3XfeNWJFre0LbVAOtiQdiDuPDyqiUXHc6dKtCorwdzkiktSkUVEuEJopSKPxoAS9LRRQAClBpLUAUCFtRceH40gFd6vIfKmI4vQaUHyopDAe6kFKKSgDoiudNKaBQAbiikNW7hfhNneOSdbo1mEe+tx0LL0X386lGLk7IprV4Uo5pMi8l4clxC6wQkQNjI24v4KoNya0jhjhDs07ndJ5yuBrPkmm1hz5351ZMmyMJcuqAc1jAGlfha1/hU1YAbbVvpUEtWeUxvFp1Hljt/vMZ5blaQjYXJ5sbXNP6q/EnHeDwLaZ5e9pvpQayBtztyqn8VcdTu4iw7eqN2XaMZmQd0jUOYNmI2AHWtKVjiym5O7NXZwBcmwHWm7ZjELXkQXFxdhuLkX+41i3CfEjacOcRPNJLJK7lT2hUwL1K3K2Nj0tvapjCwy+ozYlzd55XEY3bQjyWQIDysovZbbsaZE0wZzCSRrGwJv0sOdjyr0jzWFhcSLa9r3tuRe3yql43LynqeGUjU+7kAg6UQXDb3sWO+/h4V1DhmfH4gCxjghjGi1l16ixe3s6tOw2v50AXxWBFxyNJWUSZhJpjmWaVDLipFVTK+0UZ027O9uYPLlcVzw56UVRZvWSWWOXQHPdJXlspF2IN70AaTj8pST+VujAC/uqo8T8JiVPpF7wvaaPn/AJ16/DoKs+W8SYec2SQA6Vaz9wlWvYgHmNqlioPPcEe+oSgpGqjiqlJpp7HztnfD0uH3I1xnlIlyp5bHqpHgaiBX0DnWQBwNCKyX78Ztpbxsp2BrJeJuF2iZ3hBMQPs76479GXmR51gq0HHVHq8BxONZZZvX/epWKBQPhQTWY7AlqBSj86Q0AKf68aKRaW1MA+NJS0lqQBegUCkNAzrxpBSUt6BC0n60VNcK5IcXOF5IlmkPgoPL3nenFNuyIVKkacXOWyJXgvIQ9sRMLoGtGg5yMLbn+UVsGTZXoGt7GRtzt7P8o91MuHsvUntAoCL3Yl8AvUDp1qyCunRpKKPE8Rx0q02v94fU5as8444vIMkGFbvRqDMR7QDEroQHm1W7i3HnD4SaUbFU2v4kgD7yK+ZcfjmRmDAHEF1c4hWuwuGugNvv51ecs98zxy9i7A6kxE/eWSz4hUhsbdobgKTe1uVMJ85Z1mQJqEpXeTvyIotpAYjbbbzr2w/DcrCUyaYiIjMNfN78gg6kjxp/luVxF8uWONnknZTIr+y41k91vCw60AccD45kxmG7RtS96JVvcKGLDQRblzPxr6GjggUx4NkJGntV3Nu43je//wC1k3DGVtJmWLmjhhSNJxGVbS2kqdwgGwNt/jWj4bHLJj3mX93DB2ZJvu5LPYDpZbb+dAEnBi4pZpSYyHwmwYnmGUNtbmDYc/CvBMThxG2M0uq4gKrj4lLsL28rioXAZgEwuMxTXVZXYr9rSD2Y38yCab46wwWDwv8AeNIt18hd2J8gCKBkd6QXgwEMKau1KM7pC9u8GBuLjew2rJjjiMJMmsp2kwlWLQpDKWN2LsNW1rAA71o/pmxuHLBGY9qsSmFQCRY31F/KwWw8qqmFZ5ny1cT2c8bKwCxjVIUGo6ZBfe3Me6hiEzDFtFMzx9kn/BqUsWkA0ksGv9R7j3CtY4B4x7fTh5BIWCJaRwq6iVJsbddib1i8OVsExU2DlI0zDDsgsGaKclRct/MLH3U/wuNMc5DA4doo4tQaR7iRCNxZiCCGG2+3hQM+lxURnuVCQa0A1jn4MOqnxrrhbNhisNHMPrDf3jnzqXIpNXViUKjhK6Pn7i3IREe1iFomNiP+W32fd4VWzW98VZSti2m8bjTKB1F9j76xPO8tOHmaM+zzVvtI24P9eFc2vSyu57XhmNVeFnuMAKNPSigVnOqJReiltTAAtGs0Cutfl91AjigiilFIYlBFLekJoAUCtc4PyEwQJH/e4i0kh6rH0U36W/Os94Myz1nFxoRdQS7nwVRff7q23IR2jySnqdK+Gldhb+utasNC+pwONYlxXZrxfy+pNQRhQABYAV60gFLXRPItmf8AppzPssAUtcytp36WF7299qyaHhuaDCs5SOQTYZTfe8CvIFugt3nN+luVar6WMt9aWKHXpbS7jf6y6LavKxPyqP8A7PjZMOkrqhbDIsALadUsZLFDtax2pjSKzhcGGOMWFXxPZwQoGluWQst2Nn3FtvhRiXjTMcsBkVIBhgsehrhXIIAuNr6utcZjxvPh8eO0h7MCNY5ojYBgDYuCOYtexqn4/CdpPqwmswiYiIklmjUnYaB3gB5+JpAWLC8ZxYATKiTPiBimd+006JGBKvYjccr8qn8w4skGDM8GhRNCpcWBsS8iGx8QAoqlZzwtO87NqTvWLPIyRaid37ly17+VzUvj4uxwXq8SNMCCmpdbFQz6rglABb+vJhqRmK4ylmw6YMNaJmUE2Gqxa5v48711nfGeITExewwwTlUbrINGnv72a4/Ko7Lsu7I6p8NNJ/LolXTvfUCqkHka85vVjIxlhxMK8yNd9+oBZQfHn+VIRZ8+zqDH4SKfFh4ZGmZI+zAYabIDqBIuux67U6/sGF8c0uFlRY4MOWPYtokSVY7g2tax6m55kVWszlweIghihmeJYVYDtkuGLG+piPAbXtUlLFHgYXSDXK2Kh0dpESSxB1vZdNwLWHuBoAMPgXiwcJljJlxeLEmtN5bRtc7cjzJsKdS4EY7tubM+KjjjxDABv3XeR06WN/lXt6POIl+jXEG/qiu0avsS7W06WO99mv0AHKrFFlv7qaDn9LiZkubWN7BrfW5i/PemMmfQ3mzSQywOO9BMy6ujA8iN+VaPWWeinDdliZ1Had5Q7CTmGJGw8AOQFanSEzzmiDCzC4PSst46yG8bhV1PCdS87tExuV28PzrVjUDxJCBpktcA6XFuatzH3ffVdWKlE24DESpVFY+d70Cn/EGXer4iSLojbe47r79iKYC1cpqzse9hJSipLmBFAG3nRSg2qJM4o+dKKX50Bclf2Zxn8NP/ALbfpXJ4dxf8NP8A7bfpX0lppNNb/ZI9Tyf2iq/AvU+bv2dxX8NP/tt+lH7OYv8Ah5v9t/0r6R00aaPY49Q+0NX4EZBwBlUmHjxE0qPGxAiUMpU72Nxf4itTynD6IkX+UX99t6juJt+yT7T/AIWqeUVdTgouy5HNxuJlX/El+b5aC0UtFXHPM4zrGxSY6YSFVMCLuW2FyGBccwLra4251T+IuFJcYGeB1Z2YMqxShou8bF1FwUIBv56RVu9KvBceIX1pX7F0GmRtGsFDtcgbm3x51j8OSrGqYhJEkjTEIjhR7FzcNv8AVO+/S1BImeIo9KdnjmDyIUVGG0z6drWb2E8zcnwqx4DBEQMd4SqlhhsOB2j2GrQzHYG1j8a64/wsMeYYHGSWMbINXmYwCt/EbH51xwxxVHg8ZJFiU/eSallFiF7W9mvf2TY70hlawfHsABjmwRj/APVRtcoN7EkSAA9flUzgWhlYGDMo7agbSaoyB7gCCfjUZx6cPNiZfWcM8F3OjEQBWR1vZXksNyf8XyqDwnBizWMGMgku1rSAxNv0s+1MV2b/AB59g1iUNiICQgUnUDcgWJ+dZpNmUUbv2uNwrozHYq0htcnlYb286h//AAmx5PsRkHrrQjfnt18qicXwGYtQnxOGi02vbVK1/DSg2J3/AAoC7HXEGe5ZJ3IsK507PNHojvb6yrc35bXI5GrbhGSTDxSwpYBRoR00NpGxJG5I63U9OVUvhjDYFMRHftMY+oC2gRxi+2oq12bx2rQfS7mMQGGiiNsRrUposNALLsfu299IEVXG4LD459nVGhJVrKp3JBV2IsWS9wSLEeBrvh7imeExZesRciU3ZGu8qX1BV1gDRYePIHwqSXBxf2i8uHIDNFGAqi+mWVgha42Gxv7wat3FeNwmXxr2qM0rxm+jSpYAd4kt03+6mBIcNW9eka63ljJIU3s2oEpe3Sx+VXWs89H+K9ZdXjiEUEdyoBuCWH3tvua0S1AmJTbMINcbKeop1SGgIuzuYV6QsETJFKqnvR6GsCbNESLm3WxXnVRMDj6rcvsnlX0LkfdknQ9JNX+of9qmwlY3hlN3uejhxuVCKp5L27z5faFvst/pNAib7Lf6TX1BoFGil7H3kvtE/wBP1/o+Xuyb7LfI0di3gf8AS36V9RBBSdmKPY+8PtE/0/X+j0oooraeZEtS2oooAr+ef+Yw/wDi/Op8VBZ6LT4dv5rXqdFQW7L6vuQ8PmLRReiplB5zRB1KsAQRYg8iD0rE+KvR82CgxhR9WGkTWq6bGNw9wNyb8+flW4VD8W5acRhJolF2dCAL236b9KAKVNlCZrk8XZbtGt4y/eOpVI0kg7X5c+VUrLsqjaAhx68mkqifu54nRfpEBJ1bE8r1fPRhiY4g+HaQiXUbxMCNOnY6drfeelZ9nPBmP9ZxD4eN2HbSaezcCwLdVLA7jfl1pch7Edho1XUseZGKxP0GLRwAN+5d20tb8RT+LI8QZ48R6nBiRECB6vIiq5vcMdA2tuOVQ2Y4LHyBI8UjIqE2aSInxuGZASeV96d8H4eYRyd06VYEsXZGS2w5svdPx60DRoCekDHp3DlEykWAAfu2A6ER7+776oOeZNicVL2wwDoWbUyu+odSVJNtjfwq75TFMdTJFK5LJZwztFo0EOo732vLpUbxNnBSNF7PEBmZ7HfvBQbi4a/VflTAg48qxWlmaTC4KNAd41DOoC29uPcnao6fNcLho/oD6xipAT6y5J0C++iNr6WO5vcbU2wwnNwwna4LBd2UrbYEC+9SXDPBGIdlebCyLGXBJNgNCm5PPYbEb0gJH0c5ewmw2kntJJO1fmbIp2DfaJ33rQeKsmbFYlDGiFkOnW66wotvcchfY+dq79GqxydvJ2ahlk0q+m1ktYKp6DY/OrZkxDdo49lpDp8wOvzJoQM9soy9cPEsagAKLbCwJ6m1PaBS0yAlFKaSgZXsG1sbKPEA/IVPgVX8Gf8AjpfIC/xBqxVCHPxNGI3XghLUpopamZxKS1LS2oEFFFFABSUUUDILitbLG4+q4++puM3FMs9w+uBwOdrj4VzkWKEkK+Q0n4bVDaRe/vUU+j/kkaKKWpmcKSlooAoOa5SkGZRy9MQemxWQWuQet6teMwpU9rGRqA7w6OB0J6G3Xeo7jvANLhiye3Ee0W3Pu77edNOD+NI8dhhJGrF1sskexYEgd4b7ikSuWPCyiWNX6MAfn0rKvStEZsVBgIrxCYAuwW4YFjZW8QLdD1rScLMsDOjnSC2pCfZOvcqD43vtWceljKp2xuHxQBbDxBCxU2Is5JAI8bgfGmBM5WZspjiw00izq+sRlR2ZS1rLbfUBc+HuqZOBLzQrOFmRoid1tZwQdQIPUNa38tV7B+kVcQ6w4bCSSsi37+m402UkWJ5G2/nU3NmMs82G7JHjdSTMjC2lP5jysSBb3UDLPhcDHHsihdrbUxzyZtPYxgdpKrKt9gBY3ZvCpeoDIO/NNMWUh20xi9yETnt03J+6gQyyzLlwGAZTs7agSOsjkqpt8RVkyyDREi+Cjy57/nTHPYg7QJfftQ9vJBe58r2qYFITFoopaYhKQ0teWKkCqzE2sCb0DWuhCZKdeInfzUfIEGp+obheI9kWPN3LfP8Ao1NVGGxdiH+I0uWnkAoBooqRQFFFLQAlFJRQAUtJRQMRhcVA5QOxnkhPJjrX487VYKhOIoCNEy84zv8A4TzqMupdQd24Pn/PImqWm2AxIkQOORFOakimSadmFFFFAjlhfnWJZwi5NmGsBkD6TCVB0upZg0LAbbA7HzNbeapfpXysTZfKbXaMB1NtwVIP5CgaZIw59DPiHwjAErCkrAno99vlUbn+AlEE2GijaaJ0DISQQveu0fO5G1x76onAsEmKmixmsK6FMKALEsiL3nNupsBzrbgKBlA4MyqGOczRoYz2KRutraGUAFWH+VSDyNWPEs8eKLiNnV41W622Kk7bnzPyFSs7pGC7WHK5tz3sL/E17UBcrEWfPiJZYox2KxDvu9iwJHIJ+dTGUZakMaKp1FQe8eZ1bk/hXpiMsjcklRqYWLDY2/OobNJZo5dCE3kjEUK3FgRq1yHw0qB8SKAJDAv2s7yfVjHZp5k2Zz/0fI1L0xyfACCJYwb25k8yx5k0+pITCiiimIKguKZzpWNebt08Pd8am3aw3qAyxe3neY+yndT4df68ajN8i+gknney/nkTeEh0IFHQWr2pBS1JaFLd9QooooEFFFFACUUUUDCiiloADXLrcEHkdq6ooEV3Dv6rKY2/dyG6nwPUVYAabZjgVlQqefQ+B8RUVl2PaFuwn5/VboR0qHuvuNLXaxzL3lv395YBRSA0tTMwGmOcwB4JVPIxsPuNPjUZmOPKsUWJpDpudJAAvcW367GgDBPRUywYptcmiSMaI0bVodtZDX8CdrG3U1vMmMn+rAT560H5+/5Vic3C+LwuMSYxiz4h2jU7nvFmCWHXfnvyrVsix+MSMjEQO7lmIbUgFjyHSkSJbH4Jp0AZjHsbqN+9tbfyr0yyOVQFlKMALBluCbcrj3VFLiMV3i0bnULKoKAJ4m97k714tmz4RGeSKcx2UbkOQxIHMnYEkCmBPSNKXAGkJ1NzqPkB0+dR+WS9viZJLd2IdkpI5se8xHl7NMfW8Q03anDSaVX6Ma13uN9QvYXsvj1pMixkmHjAmw7jU41OGUjU5Cgnf/CKALYKWkFLQRCkNLeonOc07PuJ3pW2UDpfrSbsThBzdkNs+xhdhBF7Te0R0HnUrl+EEUaoOg+Z6mmeSZX2QLOdUjcz4eV6lqjFX1ZZVmkskdl6sAKKKKmUBRRRQAUXoooASiikoGKKWkooELRRRQAGmeY5eky2Yb9COYp7SUEoycXdFew2Okw5CYjdfqvz+BqdikDC4II8q5xWHWRSrAEedQk+Alw++HJZeqHf5VDWPgX/AHKvdL0f0LAarOItiMWjAFBh2YM5a2o7EKB1F/xp/hM8Q7S/Rt4NcfImlfJcPIxfQCWNyQTufE2qSaZVKEoPVDPD5lHN2omVA2HkZgCRyC917+4morXLmGXsTZZO0Jj3C6gp2vvtcFhU7+y+F3+iXve1z39/jXpDw9Ao0qgVfAEgUESEzXTFhIfWYzII7a9Dju32vsd65xkavhUjwYDQSH6SzjWq8+7qPO4HQ1Ovw5h2uGjDX5g3I+RrlOGMKOUSj3bUBciGwxTLgksZkKblBIAbA8yQd9ulePDOQSEmRmMeHcq6wA3NwQRqPvF+dTp4awx/ulPwqVjQKoA2AFh7hQFzugmmONzWKMbsL+A3N/hUUk+IxJsB2UZ623I+NJySLI0ZNXei7x3mecWPZwjXIdtuS+ZpcoynQe0k70p5nw91OcuyxIR3RueZPM0+pJN6scqiissNub6gBS0UVMoCiiigAooooAKKKKAEpKWigYUUUUALS1zS0CFopKKACkNKaKAGeNy9JRZx8RsfnUUmSyxG8Mnwff8ArrVgNJUXFMthWnFWW3Qh/WsSntRK48VPT414txIB7UTj4r+tT1c9mPAfKiz5MkqkPzR8iD/amPqr/IfrQvE6HlG5+X61Ndgv2R8hXQiHgPlStLqSz0fgfmRC5nM4ukBt5kfka85sDiZRZ3RV8Fvep0C1LTy9WRVbL7sUiKy/Io4jfdj4tY1KiiimklsVznKbvJ3CiiimQFopKWgAooooAKKKKACiiloA5pK4nmVFLMQABck8gPGq8eOsB/Ept/i/Sk5Jbstp0alT3It+CLJRVaHHeA/iU+TfpU3hMwjljEsbBkIuG6WHM0lKL2Y50KkPei14odUtV0cbYG9vWY+duZ6edqU8aYEEg4mO4NjuenPpRnj1Jey1vgfkWGioD9s8F/ExePP8qWPjLBNYDERm/Lf/ALUZ49RezVvgfkT1BNQH7ZYG1/WYrebW8OXzFSWAzOKcXikVx/Kb01JPZkZUakVeUWv2HtJUdjM9w8TaJJkRh0Jsdxf8K4biDDA2M8YJ8WHWjMgVGo9cr8iUpajEz7DnlNGentDpz/Ol/tzD2v20dtjfUOvKlmXUOxqfC/IkqK4ikDAMpuDyIpjJnmHVirTRhgbEFgCCBe1qd0RjCUnZIkaKjhneHPKaP/UKXC5zBIxVJo2YcwrAke8dKMy6jdKa/K/IkKKjmzzD9Zoxz+sOhsa6lziBApaaNQ5spLAaj4DxNGZB2U+j8h/RTM5pDpLdqmkEAnULC/K5rwmz/DILtPEova5dQL+HPnsaMyBUpvZMk6KYwZtA9tEsbauVmBv7rc69MbmMUIBlkSMHYF2C3Plei6F2cr2s7jqiowcQ4Ugn1iGw3J7RLAeN70i8RYUmwxMBNwLCROZ5daMyH2VT4X5EpRTfFYyONdUjqg8WIUfM00wvEGGkICTRkk2A1rcnmAN9/wDtRmQlTk1dJkpRTaPHRs5QSIXHNQwLD4XvTi9Mi01uNM0wQnheIkqHUqSOYv4VjXGfBkWAhDGZnd2sq6QBYe0efurap8SiW1sq35aiBf3XrEPSNnoxOKZUOqOG6Lb7X1iPjcfCs2Jy5bvc7fBO2dXLF2juyqLbz/rl+VXPhnikQYDEQFhq03iub3Z+aW6AWv8A5qa5Pw8k2XTzghpkYEAHUwjW1wVG4Ld4fKq1G/mLAWPu6isavTs+p6OoqeKTg/yy9VqcKBtf2b7gbm/xqx8JcNRY5mjMpikVQwFgdQvYkb9Db507yfh0SYGfESFUYkdhdgoIT2rHz3Ft/ZqDyLNDh545l20sCxN91NgwI91/uoUcrTlsxVKrqwmqLtKOn7/7QkuNOEv7PMel+07TUTdbWK2/WvHhrI8PiFdpsSsBVioBtuNJN96sHpazOOb1YxyKw0uSFIaxOmwNuR51C8J8MxY7XrxKxMpACkKS2q52uRfkPvqcortLRVzPSrzeDU6smnzdtd+lh7iOEcGFJGYRkhdthzFtiL7j9ar+QZg+HxEbxs1g4LaSSGF7Nce6uc8yeTCTGOVLEX0m2zqPrKevu6Xqw+jnCYaTEA4iQBk70aNpCkjqSTv7qW8kkrMnKWTDynKTmmui+RYOPuDw3aY3tLWQMUI2Nl5X6Dn86zvK8CssyRvIIlZiC5Gw2NrE9NrfGtp47nRsBMFZTdDazDwPKsbyXLDiXSIEDUSNRNwNuZFxfl0qdeKU1Yy8LrTlhpZ3a2i02Vi0R8CQE2GPiJ6cr36W73hf51AcXcMSYObswXlBRX1BGt3iw0mwtfu/fVqwnoucOjLOh0OrezfZSDbZue1at2AIsRf371ONDMtrGWrxR0Jpxn2i5q1rehDcCg+oYe+q/Z76gQb3N9jWSZnlhxOayw6iuqQm/Pkl9vHlat4AqPxmXwrqk7NA+k2fSNXLxq+dLNFLoc3CY/sas5pay27tTB8Hgy8yw6v7wIWNwB3rD8/mKsfDWT6MxlgDclkQMOgdNiB15+f5VC5Yg9cTUGF8SLXveyyc/wAK3SLAxau0CJqP1wov86zUaeZ+DOvxLGOisvxR9epgnGHD8uBm0OxdWGpX3Fxfce8bfOvbM3jfCYKOFy0t2DIOYLsBv4G+kDy3rTPSvgkfAs5HfjKlD72AI91jVE9E2AjlxbGQAmJA635ar23HXnSnTy1Mq5l2Hxna4Tt5bw6c9P7LPhuCpIcumjaRSz2k3BIUhRdfurPcnwXbTJEzhAxPeJG3Pffz8vxrfs4/cSf4D+FYPkGTnFz9irBCVYgkXvp8d9jUq8FFxSM/DcTKpTqTm7c7220O8+y0YOVUSZZABq1Id1JJ7u3I/rVrzbK5cXlcU0knegV2JYbsDsL28rCqbhcCoxKRS6lGvQ1tiOmwO1r9fCtj4jw8cOWyoo+jWE9envpUo3zdOhPGVnTlRS1lfe37fMxvhjIWxs3ZBxH3C5ZrnkRcW+NSOacFYiCdFRWmQlT2kY2vfe9uRFRXDGRvjZeyRgh0Elm3Fhba19+dbBwhhUy6AYebERly5K963tHYKCfwqNGmpLVfuX8Qxc8PL7kru3u29bmY8fZtLJi3RidMPcC8ht1/D5VO8N8MYPE4VDHiCmJYAnvkEPY7BLjYeIqw8V8O4HGz6e3SPE8tKspZuexUn3nbzqh8R8CYjCL2htIgO7JsQPPrUpQlGTbV0VUa9KtShSjN05eG/wBbll9HmR4mDGM0yMB3hqJvfc2N+t7CtUrIvRtxZOcRHhpWLo4IW+5XSrNz8NrVrtaMO45dDi8XVRV/xEtuRTfSBwnLj+y7KRE0Xvq1b3HSw91UweinFdZcP8DJ/wDWiipSoQm7sWH4piKMFCDVl3Fo4E4Llwfb9s0ZEyKo7MsbW1XvqA+1VZm9FWK1HTJBp1HTcvfTfa402va1FFJ0INW6DjxXEQnKonrK19OhZ+JeB5JcHh8Ph2jUw89ZYA39oiwPW/TrVUb0VYzpJh9zv35Lf9G/SiiiVCEnqFHiuIpRyxa3vt1OG9FONHJ8Of8APIP/AI698u9GWMSaN2aDSsqObO97K4Jt9Hz2paKj7NAtfG8U1Z28jSuIuHosZD2co3G6sOata1x86y9vRbjQ3dfDkX9rW4NvHToNj8aSirJ0Yz3M+F4jXw8XGD06MQejHH2trhPvlkPl9jal/wDDfHryMII6rJJ+Sc6KKr9mgaf/AGsT3eRofAWTzYXDlJyC5kZhZmfY2sLsAelWeiir4xypJHLq1HUm5y3YVAcaZTJisOY4W0te9yxXl0uAaKKGrqwqdR05qS3RQIvR3jDs5i5/Vka9r+1y9rnWmcP4AwYeKIkkomkkm5O/Mmiiq4Uow1RpxOOq4iKU7aFW9JPDWKxph9XYaVDa1ZyqkkrYkWN7WPMVVsk9HmPhnikvGoWRS2mRrlQwJGw367GlopSoRk8zLaXE61Kj2UbW8DQONssnxEATDkBtQvdiot4HxHlVFyrgDGxSBwyoQL3V778re6lopypRm7srocQq0abpxtbwJPjDgieaUS4fQGKLqu2nvrsSCBttXjm3CuYSYOCFWGpdYkXtCFKsRpB+1YXG9FFLsY6vqTjxKslFaPLtdFfg9HmZI100KfFZdJ8xsOVOcLwDmBnjeXS2l0JZpdRspva9r0UVH2aHeXS41iHyj5D/AD3gDFSYuSaJlUM5cNqIYbi1rdefyppnWOzcq2HZWZQApZI2Ykcr6wOdFFEqKV7NhR4jOVlOMXl2utiW9HHBLwyDETjSy30ICbi62u3wJFq0uiiracFCNkYcXiZ4io5zP//Z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AutoShape 6" descr="data:image/jpeg;base64,/9j/4AAQSkZJRgABAQAAAQABAAD/2wCEAAkGBxQSEhUUEhQUFBUVFBcVFxcVFhUUGBcXFBUXGBcUFRUYHCggGBolHRgUITEhJSksLi4uFx8zODMsNygtLiwBCgoKDg0OGxAQGiwkICQsLSwsLCwtNDQsLCwsLCwsLCwsLC8sLCwsLCwsLCwsLCwsLCwsLCwsLCwsLCwsLCwsLP/AABEIANgA6QMBIgACEQEDEQH/xAAcAAABBQEBAQAAAAAAAAAAAAAAAQQFBgcCAwj/xABGEAACAQIEAwQGBwUGBAcAAAABAgMAEQQFEiEGMUETIlFhBxQycYGRI0JSobHB0RYzVGLwFUNygpKTJFOy4Rc0Y6LD0vH/xAAbAQACAwEBAQAAAAAAAAAAAAAAAQIDBAUGB//EADQRAAIBAgQDBQUJAQEAAAAAAAABAgMRBBIhMQVBURNhcZGhFDJSwdEWIiNCU4Gx4fDxFf/aAAwDAQACEQMRAD8AotFq6NJauIfULgDSGiigApb0WotQAA0orkGlAoEzoj+udF65NdKpJAAJJ5AC9/cKBCLSmrDlHCEsp+lPq67e2Dc38Fq0YL0fRk+xNIPF+4P/AG72q2NKTMVbiFCk7ORm6Ak2F7nawF/up2mVTsdoZj7o3P4CtxyvhcQgBNEYHLSpbn5uTUquXP8A85v9KfpV8cK+bOVU49FP7kfP/h8+DJMT/D4j/ak/SvOXLJl9qGUc+cbi3zFfRC5aRylcfBf0obL3P963xVD+VS9kXUqXH3f3V6/Q+a12NJqrfs14WEwIcRvfxBQ/Aqdqo+P9HqBjtNGOmn6Rff3hf76qnhpLY6GH4zRqe9ozOaGqw5zwnLAe4e3XfeNWJFre0LbVAOtiQdiDuPDyqiUXHc6dKtCorwdzkiktSkUVEuEJopSKPxoAS9LRRQAClBpLUAUCFtRceH40gFd6vIfKmI4vQaUHyopDAe6kFKKSgDoiudNKaBQAbiikNW7hfhNneOSdbo1mEe+tx0LL0X386lGLk7IprV4Uo5pMi8l4clxC6wQkQNjI24v4KoNya0jhjhDs07ndJ5yuBrPkmm1hz5351ZMmyMJcuqAc1jAGlfha1/hU1YAbbVvpUEtWeUxvFp1Hljt/vMZ5blaQjYXJ5sbXNP6q/EnHeDwLaZ5e9pvpQayBtztyqn8VcdTu4iw7eqN2XaMZmQd0jUOYNmI2AHWtKVjiym5O7NXZwBcmwHWm7ZjELXkQXFxdhuLkX+41i3CfEjacOcRPNJLJK7lT2hUwL1K3K2Nj0tvapjCwy+ozYlzd55XEY3bQjyWQIDysovZbbsaZE0wZzCSRrGwJv0sOdjyr0jzWFhcSLa9r3tuRe3yql43LynqeGUjU+7kAg6UQXDb3sWO+/h4V1DhmfH4gCxjghjGi1l16ixe3s6tOw2v50AXxWBFxyNJWUSZhJpjmWaVDLipFVTK+0UZ027O9uYPLlcVzw56UVRZvWSWWOXQHPdJXlspF2IN70AaTj8pST+VujAC/uqo8T8JiVPpF7wvaaPn/AJ16/DoKs+W8SYec2SQA6Vaz9wlWvYgHmNqlioPPcEe+oSgpGqjiqlJpp7HztnfD0uH3I1xnlIlyp5bHqpHgaiBX0DnWQBwNCKyX78Ztpbxsp2BrJeJuF2iZ3hBMQPs76479GXmR51gq0HHVHq8BxONZZZvX/epWKBQPhQTWY7AlqBSj86Q0AKf68aKRaW1MA+NJS0lqQBegUCkNAzrxpBSUt6BC0n60VNcK5IcXOF5IlmkPgoPL3nenFNuyIVKkacXOWyJXgvIQ9sRMLoGtGg5yMLbn+UVsGTZXoGt7GRtzt7P8o91MuHsvUntAoCL3Yl8AvUDp1qyCunRpKKPE8Rx0q02v94fU5as8444vIMkGFbvRqDMR7QDEroQHm1W7i3HnD4SaUbFU2v4kgD7yK+ZcfjmRmDAHEF1c4hWuwuGugNvv51ecs98zxy9i7A6kxE/eWSz4hUhsbdobgKTe1uVMJ85Z1mQJqEpXeTvyIotpAYjbbbzr2w/DcrCUyaYiIjMNfN78gg6kjxp/luVxF8uWONnknZTIr+y41k91vCw60AccD45kxmG7RtS96JVvcKGLDQRblzPxr6GjggUx4NkJGntV3Nu43je//wC1k3DGVtJmWLmjhhSNJxGVbS2kqdwgGwNt/jWj4bHLJj3mX93DB2ZJvu5LPYDpZbb+dAEnBi4pZpSYyHwmwYnmGUNtbmDYc/CvBMThxG2M0uq4gKrj4lLsL28rioXAZgEwuMxTXVZXYr9rSD2Y38yCab46wwWDwv8AeNIt18hd2J8gCKBkd6QXgwEMKau1KM7pC9u8GBuLjew2rJjjiMJMmsp2kwlWLQpDKWN2LsNW1rAA71o/pmxuHLBGY9qsSmFQCRY31F/KwWw8qqmFZ5ny1cT2c8bKwCxjVIUGo6ZBfe3Me6hiEzDFtFMzx9kn/BqUsWkA0ksGv9R7j3CtY4B4x7fTh5BIWCJaRwq6iVJsbddib1i8OVsExU2DlI0zDDsgsGaKclRct/MLH3U/wuNMc5DA4doo4tQaR7iRCNxZiCCGG2+3hQM+lxURnuVCQa0A1jn4MOqnxrrhbNhisNHMPrDf3jnzqXIpNXViUKjhK6Pn7i3IREe1iFomNiP+W32fd4VWzW98VZSti2m8bjTKB1F9j76xPO8tOHmaM+zzVvtI24P9eFc2vSyu57XhmNVeFnuMAKNPSigVnOqJReiltTAAtGs0Cutfl91AjigiilFIYlBFLekJoAUCtc4PyEwQJH/e4i0kh6rH0U36W/Os94Myz1nFxoRdQS7nwVRff7q23IR2jySnqdK+Gldhb+utasNC+pwONYlxXZrxfy+pNQRhQABYAV60gFLXRPItmf8AppzPssAUtcytp36WF7299qyaHhuaDCs5SOQTYZTfe8CvIFugt3nN+luVar6WMt9aWKHXpbS7jf6y6LavKxPyqP8A7PjZMOkrqhbDIsALadUsZLFDtax2pjSKzhcGGOMWFXxPZwQoGluWQst2Nn3FtvhRiXjTMcsBkVIBhgsehrhXIIAuNr6utcZjxvPh8eO0h7MCNY5ojYBgDYuCOYtexqn4/CdpPqwmswiYiIklmjUnYaB3gB5+JpAWLC8ZxYATKiTPiBimd+006JGBKvYjccr8qn8w4skGDM8GhRNCpcWBsS8iGx8QAoqlZzwtO87NqTvWLPIyRaid37ly17+VzUvj4uxwXq8SNMCCmpdbFQz6rglABb+vJhqRmK4ylmw6YMNaJmUE2Gqxa5v48711nfGeITExewwwTlUbrINGnv72a4/Ko7Lsu7I6p8NNJ/LolXTvfUCqkHka85vVjIxlhxMK8yNd9+oBZQfHn+VIRZ8+zqDH4SKfFh4ZGmZI+zAYabIDqBIuux67U6/sGF8c0uFlRY4MOWPYtokSVY7g2tax6m55kVWszlweIghihmeJYVYDtkuGLG+piPAbXtUlLFHgYXSDXK2Kh0dpESSxB1vZdNwLWHuBoAMPgXiwcJljJlxeLEmtN5bRtc7cjzJsKdS4EY7tubM+KjjjxDABv3XeR06WN/lXt6POIl+jXEG/qiu0avsS7W06WO99mv0AHKrFFlv7qaDn9LiZkubWN7BrfW5i/PemMmfQ3mzSQywOO9BMy6ujA8iN+VaPWWeinDdliZ1Had5Q7CTmGJGw8AOQFanSEzzmiDCzC4PSst46yG8bhV1PCdS87tExuV28PzrVjUDxJCBpktcA6XFuatzH3ffVdWKlE24DESpVFY+d70Cn/EGXer4iSLojbe47r79iKYC1cpqzse9hJSipLmBFAG3nRSg2qJM4o+dKKX50Bclf2Zxn8NP/ALbfpXJ4dxf8NP8A7bfpX0lppNNb/ZI9Tyf2iq/AvU+bv2dxX8NP/tt+lH7OYv8Ah5v9t/0r6R00aaPY49Q+0NX4EZBwBlUmHjxE0qPGxAiUMpU72Nxf4itTynD6IkX+UX99t6juJt+yT7T/AIWqeUVdTgouy5HNxuJlX/El+b5aC0UtFXHPM4zrGxSY6YSFVMCLuW2FyGBccwLra4251T+IuFJcYGeB1Z2YMqxShou8bF1FwUIBv56RVu9KvBceIX1pX7F0GmRtGsFDtcgbm3x51j8OSrGqYhJEkjTEIjhR7FzcNv8AVO+/S1BImeIo9KdnjmDyIUVGG0z6drWb2E8zcnwqx4DBEQMd4SqlhhsOB2j2GrQzHYG1j8a64/wsMeYYHGSWMbINXmYwCt/EbH51xwxxVHg8ZJFiU/eSallFiF7W9mvf2TY70hlawfHsABjmwRj/APVRtcoN7EkSAA9flUzgWhlYGDMo7agbSaoyB7gCCfjUZx6cPNiZfWcM8F3OjEQBWR1vZXksNyf8XyqDwnBizWMGMgku1rSAxNv0s+1MV2b/AB59g1iUNiICQgUnUDcgWJ+dZpNmUUbv2uNwrozHYq0htcnlYb286h//AAmx5PsRkHrrQjfnt18qicXwGYtQnxOGi02vbVK1/DSg2J3/AAoC7HXEGe5ZJ3IsK507PNHojvb6yrc35bXI5GrbhGSTDxSwpYBRoR00NpGxJG5I63U9OVUvhjDYFMRHftMY+oC2gRxi+2oq12bx2rQfS7mMQGGiiNsRrUposNALLsfu299IEVXG4LD459nVGhJVrKp3JBV2IsWS9wSLEeBrvh7imeExZesRciU3ZGu8qX1BV1gDRYePIHwqSXBxf2i8uHIDNFGAqi+mWVgha42Gxv7wat3FeNwmXxr2qM0rxm+jSpYAd4kt03+6mBIcNW9eka63ljJIU3s2oEpe3Sx+VXWs89H+K9ZdXjiEUEdyoBuCWH3tvua0S1AmJTbMINcbKeop1SGgIuzuYV6QsETJFKqnvR6GsCbNESLm3WxXnVRMDj6rcvsnlX0LkfdknQ9JNX+of9qmwlY3hlN3uejhxuVCKp5L27z5faFvst/pNAib7Lf6TX1BoFGil7H3kvtE/wBP1/o+Xuyb7LfI0di3gf8AS36V9RBBSdmKPY+8PtE/0/X+j0oooraeZEtS2oooAr+ef+Yw/wDi/Op8VBZ6LT4dv5rXqdFQW7L6vuQ8PmLRReiplB5zRB1KsAQRYg8iD0rE+KvR82CgxhR9WGkTWq6bGNw9wNyb8+flW4VD8W5acRhJolF2dCAL236b9KAKVNlCZrk8XZbtGt4y/eOpVI0kg7X5c+VUrLsqjaAhx68mkqifu54nRfpEBJ1bE8r1fPRhiY4g+HaQiXUbxMCNOnY6drfeelZ9nPBmP9ZxD4eN2HbSaezcCwLdVLA7jfl1pch7Edho1XUseZGKxP0GLRwAN+5d20tb8RT+LI8QZ48R6nBiRECB6vIiq5vcMdA2tuOVQ2Y4LHyBI8UjIqE2aSInxuGZASeV96d8H4eYRyd06VYEsXZGS2w5svdPx60DRoCekDHp3DlEykWAAfu2A6ER7+776oOeZNicVL2wwDoWbUyu+odSVJNtjfwq75TFMdTJFK5LJZwztFo0EOo732vLpUbxNnBSNF7PEBmZ7HfvBQbi4a/VflTAg48qxWlmaTC4KNAd41DOoC29uPcnao6fNcLho/oD6xipAT6y5J0C++iNr6WO5vcbU2wwnNwwna4LBd2UrbYEC+9SXDPBGIdlebCyLGXBJNgNCm5PPYbEb0gJH0c5ewmw2kntJJO1fmbIp2DfaJ33rQeKsmbFYlDGiFkOnW66wotvcchfY+dq79GqxydvJ2ahlk0q+m1ktYKp6DY/OrZkxDdo49lpDp8wOvzJoQM9soy9cPEsagAKLbCwJ6m1PaBS0yAlFKaSgZXsG1sbKPEA/IVPgVX8Gf8AjpfIC/xBqxVCHPxNGI3XghLUpopamZxKS1LS2oEFFFFABSUUUDILitbLG4+q4++puM3FMs9w+uBwOdrj4VzkWKEkK+Q0n4bVDaRe/vUU+j/kkaKKWpmcKSlooAoOa5SkGZRy9MQemxWQWuQet6teMwpU9rGRqA7w6OB0J6G3Xeo7jvANLhiye3Ee0W3Pu77edNOD+NI8dhhJGrF1sskexYEgd4b7ikSuWPCyiWNX6MAfn0rKvStEZsVBgIrxCYAuwW4YFjZW8QLdD1rScLMsDOjnSC2pCfZOvcqD43vtWceljKp2xuHxQBbDxBCxU2Is5JAI8bgfGmBM5WZspjiw00izq+sRlR2ZS1rLbfUBc+HuqZOBLzQrOFmRoid1tZwQdQIPUNa38tV7B+kVcQ6w4bCSSsi37+m402UkWJ5G2/nU3NmMs82G7JHjdSTMjC2lP5jysSBb3UDLPhcDHHsihdrbUxzyZtPYxgdpKrKt9gBY3ZvCpeoDIO/NNMWUh20xi9yETnt03J+6gQyyzLlwGAZTs7agSOsjkqpt8RVkyyDREi+Cjy57/nTHPYg7QJfftQ9vJBe58r2qYFITFoopaYhKQ0teWKkCqzE2sCb0DWuhCZKdeInfzUfIEGp+obheI9kWPN3LfP8Ao1NVGGxdiH+I0uWnkAoBooqRQFFFLQAlFJRQAUtJRQMRhcVA5QOxnkhPJjrX487VYKhOIoCNEy84zv8A4TzqMupdQd24Pn/PImqWm2AxIkQOORFOakimSadmFFFFAjlhfnWJZwi5NmGsBkD6TCVB0upZg0LAbbA7HzNbeapfpXysTZfKbXaMB1NtwVIP5CgaZIw59DPiHwjAErCkrAno99vlUbn+AlEE2GijaaJ0DISQQveu0fO5G1x76onAsEmKmixmsK6FMKALEsiL3nNupsBzrbgKBlA4MyqGOczRoYz2KRutraGUAFWH+VSDyNWPEs8eKLiNnV41W622Kk7bnzPyFSs7pGC7WHK5tz3sL/E17UBcrEWfPiJZYox2KxDvu9iwJHIJ+dTGUZakMaKp1FQe8eZ1bk/hXpiMsjcklRqYWLDY2/OobNJZo5dCE3kjEUK3FgRq1yHw0qB8SKAJDAv2s7yfVjHZp5k2Zz/0fI1L0xyfACCJYwb25k8yx5k0+pITCiiimIKguKZzpWNebt08Pd8am3aw3qAyxe3neY+yndT4df68ajN8i+gknney/nkTeEh0IFHQWr2pBS1JaFLd9QooooEFFFFACUUUUDCiiloADXLrcEHkdq6ooEV3Dv6rKY2/dyG6nwPUVYAabZjgVlQqefQ+B8RUVl2PaFuwn5/VboR0qHuvuNLXaxzL3lv395YBRSA0tTMwGmOcwB4JVPIxsPuNPjUZmOPKsUWJpDpudJAAvcW367GgDBPRUywYptcmiSMaI0bVodtZDX8CdrG3U1vMmMn+rAT560H5+/5Vic3C+LwuMSYxiz4h2jU7nvFmCWHXfnvyrVsix+MSMjEQO7lmIbUgFjyHSkSJbH4Jp0AZjHsbqN+9tbfyr0yyOVQFlKMALBluCbcrj3VFLiMV3i0bnULKoKAJ4m97k714tmz4RGeSKcx2UbkOQxIHMnYEkCmBPSNKXAGkJ1NzqPkB0+dR+WS9viZJLd2IdkpI5se8xHl7NMfW8Q03anDSaVX6Ma13uN9QvYXsvj1pMixkmHjAmw7jU41OGUjU5Cgnf/CKALYKWkFLQRCkNLeonOc07PuJ3pW2UDpfrSbsThBzdkNs+xhdhBF7Te0R0HnUrl+EEUaoOg+Z6mmeSZX2QLOdUjcz4eV6lqjFX1ZZVmkskdl6sAKKKKmUBRRRQAUXoooASiikoGKKWkooELRRRQAGmeY5eky2Yb9COYp7SUEoycXdFew2Okw5CYjdfqvz+BqdikDC4II8q5xWHWRSrAEedQk+Alw++HJZeqHf5VDWPgX/AHKvdL0f0LAarOItiMWjAFBh2YM5a2o7EKB1F/xp/hM8Q7S/Rt4NcfImlfJcPIxfQCWNyQTufE2qSaZVKEoPVDPD5lHN2omVA2HkZgCRyC917+4morXLmGXsTZZO0Jj3C6gp2vvtcFhU7+y+F3+iXve1z39/jXpDw9Ao0qgVfAEgUESEzXTFhIfWYzII7a9Dju32vsd65xkavhUjwYDQSH6SzjWq8+7qPO4HQ1Ovw5h2uGjDX5g3I+RrlOGMKOUSj3bUBciGwxTLgksZkKblBIAbA8yQd9ulePDOQSEmRmMeHcq6wA3NwQRqPvF+dTp4awx/ulPwqVjQKoA2AFh7hQFzugmmONzWKMbsL+A3N/hUUk+IxJsB2UZ623I+NJySLI0ZNXei7x3mecWPZwjXIdtuS+ZpcoynQe0k70p5nw91OcuyxIR3RueZPM0+pJN6scqiissNub6gBS0UVMoCiiigAooooAKKKKAEpKWigYUUUUALS1zS0CFopKKACkNKaKAGeNy9JRZx8RsfnUUmSyxG8Mnwff8ArrVgNJUXFMthWnFWW3Qh/WsSntRK48VPT414txIB7UTj4r+tT1c9mPAfKiz5MkqkPzR8iD/amPqr/IfrQvE6HlG5+X61Ndgv2R8hXQiHgPlStLqSz0fgfmRC5nM4ukBt5kfka85sDiZRZ3RV8Fvep0C1LTy9WRVbL7sUiKy/Io4jfdj4tY1KiiimklsVznKbvJ3CiiimQFopKWgAooooAKKKKACiiloA5pK4nmVFLMQABck8gPGq8eOsB/Ept/i/Sk5Jbstp0alT3It+CLJRVaHHeA/iU+TfpU3hMwjljEsbBkIuG6WHM0lKL2Y50KkPei14odUtV0cbYG9vWY+duZ6edqU8aYEEg4mO4NjuenPpRnj1Jey1vgfkWGioD9s8F/ExePP8qWPjLBNYDERm/Lf/ALUZ49RezVvgfkT1BNQH7ZYG1/WYrebW8OXzFSWAzOKcXikVx/Kb01JPZkZUakVeUWv2HtJUdjM9w8TaJJkRh0Jsdxf8K4biDDA2M8YJ8WHWjMgVGo9cr8iUpajEz7DnlNGentDpz/Ol/tzD2v20dtjfUOvKlmXUOxqfC/IkqK4ikDAMpuDyIpjJnmHVirTRhgbEFgCCBe1qd0RjCUnZIkaKjhneHPKaP/UKXC5zBIxVJo2YcwrAke8dKMy6jdKa/K/IkKKjmzzD9Zoxz+sOhsa6lziBApaaNQ5spLAaj4DxNGZB2U+j8h/RTM5pDpLdqmkEAnULC/K5rwmz/DILtPEova5dQL+HPnsaMyBUpvZMk6KYwZtA9tEsbauVmBv7rc69MbmMUIBlkSMHYF2C3Plei6F2cr2s7jqiowcQ4Ugn1iGw3J7RLAeN70i8RYUmwxMBNwLCROZ5daMyH2VT4X5EpRTfFYyONdUjqg8WIUfM00wvEGGkICTRkk2A1rcnmAN9/wDtRmQlTk1dJkpRTaPHRs5QSIXHNQwLD4XvTi9Mi01uNM0wQnheIkqHUqSOYv4VjXGfBkWAhDGZnd2sq6QBYe0efurap8SiW1sq35aiBf3XrEPSNnoxOKZUOqOG6Lb7X1iPjcfCs2Jy5bvc7fBO2dXLF2juyqLbz/rl+VXPhnikQYDEQFhq03iub3Z+aW6AWv8A5qa5Pw8k2XTzghpkYEAHUwjW1wVG4Ld4fKq1G/mLAWPu6isavTs+p6OoqeKTg/yy9VqcKBtf2b7gbm/xqx8JcNRY5mjMpikVQwFgdQvYkb9Db507yfh0SYGfESFUYkdhdgoIT2rHz3Ft/ZqDyLNDh545l20sCxN91NgwI91/uoUcrTlsxVKrqwmqLtKOn7/7QkuNOEv7PMel+07TUTdbWK2/WvHhrI8PiFdpsSsBVioBtuNJN96sHpazOOb1YxyKw0uSFIaxOmwNuR51C8J8MxY7XrxKxMpACkKS2q52uRfkPvqcortLRVzPSrzeDU6smnzdtd+lh7iOEcGFJGYRkhdthzFtiL7j9ar+QZg+HxEbxs1g4LaSSGF7Nce6uc8yeTCTGOVLEX0m2zqPrKevu6Xqw+jnCYaTEA4iQBk70aNpCkjqSTv7qW8kkrMnKWTDynKTmmui+RYOPuDw3aY3tLWQMUI2Nl5X6Dn86zvK8CssyRvIIlZiC5Gw2NrE9NrfGtp47nRsBMFZTdDazDwPKsbyXLDiXSIEDUSNRNwNuZFxfl0qdeKU1Yy8LrTlhpZ3a2i02Vi0R8CQE2GPiJ6cr36W73hf51AcXcMSYObswXlBRX1BGt3iw0mwtfu/fVqwnoucOjLOh0OrezfZSDbZue1at2AIsRf371ONDMtrGWrxR0Jpxn2i5q1rehDcCg+oYe+q/Z76gQb3N9jWSZnlhxOayw6iuqQm/Pkl9vHlat4AqPxmXwrqk7NA+k2fSNXLxq+dLNFLoc3CY/sas5pay27tTB8Hgy8yw6v7wIWNwB3rD8/mKsfDWT6MxlgDclkQMOgdNiB15+f5VC5Yg9cTUGF8SLXveyyc/wAK3SLAxau0CJqP1wov86zUaeZ+DOvxLGOisvxR9epgnGHD8uBm0OxdWGpX3Fxfce8bfOvbM3jfCYKOFy0t2DIOYLsBv4G+kDy3rTPSvgkfAs5HfjKlD72AI91jVE9E2AjlxbGQAmJA635ar23HXnSnTy1Mq5l2Hxna4Tt5bw6c9P7LPhuCpIcumjaRSz2k3BIUhRdfurPcnwXbTJEzhAxPeJG3Pffz8vxrfs4/cSf4D+FYPkGTnFz9irBCVYgkXvp8d9jUq8FFxSM/DcTKpTqTm7c7220O8+y0YOVUSZZABq1Id1JJ7u3I/rVrzbK5cXlcU0knegV2JYbsDsL28rCqbhcCoxKRS6lGvQ1tiOmwO1r9fCtj4jw8cOWyoo+jWE9envpUo3zdOhPGVnTlRS1lfe37fMxvhjIWxs3ZBxH3C5ZrnkRcW+NSOacFYiCdFRWmQlT2kY2vfe9uRFRXDGRvjZeyRgh0Elm3Fhba19+dbBwhhUy6AYebERly5K963tHYKCfwqNGmpLVfuX8Qxc8PL7kru3u29bmY8fZtLJi3RidMPcC8ht1/D5VO8N8MYPE4VDHiCmJYAnvkEPY7BLjYeIqw8V8O4HGz6e3SPE8tKspZuexUn3nbzqh8R8CYjCL2htIgO7JsQPPrUpQlGTbV0VUa9KtShSjN05eG/wBbll9HmR4mDGM0yMB3hqJvfc2N+t7CtUrIvRtxZOcRHhpWLo4IW+5XSrNz8NrVrtaMO45dDi8XVRV/xEtuRTfSBwnLj+y7KRE0Xvq1b3HSw91UweinFdZcP8DJ/wDWiipSoQm7sWH4piKMFCDVl3Fo4E4Llwfb9s0ZEyKo7MsbW1XvqA+1VZm9FWK1HTJBp1HTcvfTfa402va1FFJ0INW6DjxXEQnKonrK19OhZ+JeB5JcHh8Ph2jUw89ZYA39oiwPW/TrVUb0VYzpJh9zv35Lf9G/SiiiVCEnqFHiuIpRyxa3vt1OG9FONHJ8Of8APIP/AI698u9GWMSaN2aDSsqObO97K4Jt9Hz2paKj7NAtfG8U1Z28jSuIuHosZD2co3G6sOata1x86y9vRbjQ3dfDkX9rW4NvHToNj8aSirJ0Yz3M+F4jXw8XGD06MQejHH2trhPvlkPl9jal/wDDfHryMII6rJJ+Sc6KKr9mgaf/AGsT3eRofAWTzYXDlJyC5kZhZmfY2sLsAelWeiir4xypJHLq1HUm5y3YVAcaZTJisOY4W0te9yxXl0uAaKKGrqwqdR05qS3RQIvR3jDs5i5/Vka9r+1y9rnWmcP4AwYeKIkkomkkm5O/Mmiiq4Uow1RpxOOq4iKU7aFW9JPDWKxph9XYaVDa1ZyqkkrYkWN7WPMVVsk9HmPhnikvGoWRS2mRrlQwJGw367GlopSoRk8zLaXE61Kj2UbW8DQONssnxEATDkBtQvdiot4HxHlVFyrgDGxSBwyoQL3V778re6lopypRm7srocQq0abpxtbwJPjDgieaUS4fQGKLqu2nvrsSCBttXjm3CuYSYOCFWGpdYkXtCFKsRpB+1YXG9FFLsY6vqTjxKslFaPLtdFfg9HmZI100KfFZdJ8xsOVOcLwDmBnjeXS2l0JZpdRspva9r0UVH2aHeXS41iHyj5D/AD3gDFSYuSaJlUM5cNqIYbi1rdefyppnWOzcq2HZWZQApZI2Ykcr6wOdFFEqKV7NhR4jOVlOMXl2utiW9HHBLwyDETjSy30ICbi62u3wJFq0uiiracFCNkYcXiZ4io5zP//Z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6" name="AutoShape 10" descr="data:image/jpeg;base64,/9j/4AAQSkZJRgABAQAAAQABAAD/2wCEAAkGBxQPDxUUEhIVFBUVEhgVFxcXGBQXGBYUFBoWFxcUFRUaHCggGBonHBUWITEiJSkrLi4uHB80ODMsNygtLiwBCgoKDg0OGxAQGzckHyUsLCwsLCwsNCwsLCwsLCwsLCwsLCw0LCwsLCwsLCwsLCwsLCwsLCwsLCwsLCwsLCwsLP/AABEIAHgBYwMBEQACEQEDEQH/xAAcAAEAAQUBAQAAAAAAAAAAAAAABgECBAUHAwj/xABFEAABAwIDBQUFBQUECwEAAAABAAIDBBEFEiEGFDFBUQcTIlKhMkJhcYEXI1SR0RWSk7HwQ1NiwSQzRGOCorLC0tPhVf/EABsBAQACAwEBAAAAAAAAAAAAAAABAwIEBQYH/8QANhEAAgEDAQYEBQMEAgMBAAAAAAECAwQRIQUSExQxURUWQVIGIjJhoXGR0YGx4fBCwSQzYiP/2gAMAwEAAhEDEQA/AOsOrX34+i+e1NvXUZG8qERvz+vosfMN3nq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jzBdsnl4lwrX9VsLbt1gxdCJjP4rz9b6i+JaqyQgCAIAgCAIAgCAIAgCAIAgCAIAgCAIAgCAIAgCAIAgCAIAgCAIAgCAIAgCAIAgCAIAgCAJoC8LZXQxZa/iqq31ExKKtkhQSEAQBAEICAIApAQBAFBIQBAEAQBAEAQBAEAQBAEAQBAEAQBAEAQBAEAQBAEAQBAEAQBAEAUgvC2Y9DEtfxVVb6hEoq2SFBIQBSAiRBjYjXx00T5ZXBkbG3cT/ACHUnotm1tpXFRU4+pjOW6ss4rXdq9fNM80rGtjv4WlmdwbwBcep/Je6o7As4QSqLL7mvB1ar+RZMWbtRxSO2cxtvwvEPrzVkdh2L0jHJFV1qTxNYJPs/txWNpXVte9jYNWwxtYGvqZbcGnk0cytC52RaTmqNFfN6vsjFVZ9WUo9v6uGkdWVhjAluKWnDcpkP9446kRNuPmpnsa2nNUaUen1P/fUcaRL9gp66aDvq5zR3gBjiawNLW+Z56npyXD2zC0py4dBarqy6lvvVkoXC6F4QBMAIAVLJQUNEBGAgyFONAFCYCYAUAISEAQBAEAQBAEAQBAEAQBAEAQBAEAQBAFILwtmPQxLX8VVW+oRKKtkhQSEIyFKWQWTTNjaXPcGtaC4k6AAcSfgrqVKVWahEPofP+3u10mMVAihu2nYfA3hnP8AevH8geA+a+h7O2fTsKW9L6n/ALg1adOdzVVOJjNYyjhJP16udyA/rRX5deeT127R2TRz1kNm8HFYX1la7u6SAjP/ALxw1bBHzueZ+Km4uHRfL0tZv8fdnkK1WdeXFqPJs3VAr3HEK5vd0VP93T07dO9Lb5YI/hoMzrclRGDorgUnmb+p/wDf8FTe98zJHsNs7JitR+0q9oyabvDbw5W+yQ08I28hzOq5e1NoRs6fLUX83qzOlTzqzq5K8U228s3FoUUEj5/18VlFb0kiG8I5NiXbQ2OZ7I6QSMa8ta/vS3OBpmtkNrr2NP4XhKCcp4fbH+TVdw0Z2yvahJiNXHAyha3OfE7vicjBbM63d+nUhYXmwKVtRc3Uf7BV5P0Ldpu1ttHVyQR0wmEZyl/e5buHtADIeHC9+SWvw3GpRU5zaz9iZXLRg0fbM+aRkbMPBe9wY0d+dXOIAH+qV0/hijSi3Kp6dv8AJhzDZ1toOlxrbUDXXmAvGyjuywtTcT01Iftb2i0mHXbm7+b+7jI0P+N+ob/Ndux2BXr4lP5YlE6yWiId9t5/AD+Of/Wuu/hWmteJ+P8AJWrl9j1pu2aSV4ZHh2d7jZrRMSSfgBGlT4XpQjvSqtL9P8kq4k/Q6XgtTUSx5qmBlO48GCTvHAf4zlAB+C8ze0qFKW7SnvffGC+DlJZaNiueWBMAKAFOCQmGQEw84JCYICAXUuLRIWJGRdTgkJggJgBCQmCAoAQBTgkKCAhIUgvC2Y9DEtfxVVb6hEoq2SFBJZNI1jS5zg1rQSSdAAOJJ6K2lCU5bsFlsxcsdSKfaXhv4n/kf+i7Pl+8XoUuvA5x2kbdnEXimpCe4v4jqDK7lcHgweq9NsnZULKPEq6y/sVPerzUYGnoaVlJES462u48/kFvym6k8I9dbW1HZtDiz1keeB4U/FZ3Oe8Q00Dc80h4Rx66Dq91jb5fBTXrRtYpRWZv6V9zy93dzuqjnLobmWVmKuub0uFUIsAOLr8gPemfb6A/HXXjGVtH3VZ/7+xpvv6G02ZwR2PVLaiaPuaCn+7ghHslrf7MdeWZ3M6LSv76FhScU81JdX/2W04cR59DsbWgAAAAAWAGgAHCw5LwtScpvel1NxLCKqtkhCSE9rO0m40BY02lqLxttxDLfeP/ACNvmV6PYFlx6/FktI/3NavPCwfO9l7/ANDRR1HZQDBsGlrnaVFUO6px0brZw9XfRvVefu5c5eK2X0w1ZdH5Vk5iGFx6kn4kkn+ZXoNEtCrqT3ZChZg8wq8R8DmsJhp9HTOe7QOLPcAF/a6rl32/dU3Ro+vV+hZFqOrPDa3tOqq67I/9HhOmVh8Th/jfx+gVVjsS2tknJb0u7EqrloQa67DKy6ny5xnLg2/iygF1vgCQLqHnGgO09m20GHxiRtNSSx91C6WaokMZdlYPeIOl+AAsvL7Ws7ypJOpNavCisl9OcUen21Uv4Wf84/1Wn5Wq+9fks5ldh9tdL+FqPzj/AFTyrV96/I5n7Fftrpfw1R+cf6o/hWrnG+vyRzP2Nrs52kx4jMYoKScuDHPN3R2s0cL34k2A+JVNx8PSoR35TX5Mo18+hq5O2emaS00lQCCQQTGCCNCCL6FXeV6kopqa/JHM/Yz8A7VqWsqY4O6liMjsrXPLMuY8ASDzOn1VVz8N1adN1N7OCVcJvBPXEAEk2ABJJ0AA4knkF5yMZSlurVl8njUgON9rVHTSmNjZJ7aF8eUNv0BJ1+YXorf4Zr1Ib85JfYolcL0MiHtGY6jfVupJ44G2DXvMY7xxNg2MX8Xz4KHsCTqcPiJv7Z0Cr6dDUfbVS/hZ/wA4/wBVseVKi6zRHM/YHtqpR/stR+9H+qP4WrJ4c1+SOZXYp9tdL+Gn/ej/AFUeVKvTiIcz9iv21Uv4Wo/OP9UfwrWj/wA1+RzK7Ep2S24psUJbDnZI1uYseADl4XBBIIXL2jsWtZrelqi2nVUj02y2vhwqNj5mueZHFrWMtmNhcu1PAafmo2Zsud+2o6YJqVVEiQ7aqX8LUfnH+q6vlWq39a/JTzP2KHtrpfw1R+cf6p5Wq+k1+SeZ+w+2ul/DVH70f6p5Wq+9fkcz9je7I9oUWKTmKGnlblaXOe4sytHAXsb3JWpfbBla099zRnTrbxMl55v0L08hQSFILwtmPQxLX8VVW+oRKKskE/1/XBZxg5SUV6kOSRwztP2536TdaZ1oGus94Okrh8fIPXivf7F2SraHEmvmf4NOc9+WG9CMw0FMGi72uNtTmtcrpSqVm2eht7TZygt+epk0gp4iSxzQbcS66xnxJdUbtr4dbZlCSb+5qqusFVMxjniKLOBmNyGgmxkIHFbEIcODaWX/ALoec2jfu6qfZdiY7cRCnfTYcDu9Acr++9sTl1s078vtW0sOWhK51hmop13rU6Y7fY0JaLC6DHaZkmI0+HzHdKCMgxWNxNm/ti8aZnnTN7t7KaUpQoSrx+ao+v2+wwnL7Hb6SlZDG2ONoYxjQ1rRwAHABfPa9SdWbnN5eTeil6HqqOjM0eU9QyNuaR7WC9rucGi/S5I1+Csp0ZVXimssxlJI19dtLSQML5KmENAvo9ribcgASSVu0dl3NSaioP8AYxlVSR877c7TOxSsMxBawDJG298rB1+Jvc/NfQtnWKtKChHr6mjUlvPJ47GYA7Ea2OBt8pN5HD3Yx7R+dtB8SrL65jbUXN9fT9SIRyzd9quPtq60QxW7ilb3UYHC+geR14Af8K1Nk2sqVBzn9UtWZVHrgwez3FH09a1jI8/f2hOWwlYH6d5C+xyOF7/TVbN9BSpOWcY1MYdcF23uyU+GTnvXGWORxLJjfxnjZ5PB/wACq7C+pXUMw0a6oynDBFXFdDLfUrNns/gb6+YQxOja9w8IkcGBx6NNtT8FTWrRpRc5dCUm9CVjshxEcof4n/xcvx+z9zLODJkni7P6yDCXU0IjM1RLmqHF9g2JnsRtNvFc3J+ZXPltq1qXfFm9EtP17mXBkkc02p2Xmw2RjKjJme3MAx2azb2udNNbr0Nrd07mO9T6FUo7r1NIQtldMmJOaPspxCWNrw2IB7Q4B0ljYi4uLaHULk1NuWlOe7KWpaqUmdT7MNkHYXTvM2Uzyuu4tNw1jfYaHc+JP1XldubUjdSUKb0RfSpuL1IR207Jd3KK2JvgkOWYD3ZOUnycPUfFdv4f2hxaXBn9S6foVV4bryjljXlpuNCDcHoRwK9K92S1RQTLEdpsQxtzKZt3CwHdxggPI9+U8+HPRcynaWdjmq1+/wD0ZuUpaHQtiuymKmtLWFs8vERgfdsP/efyHzXndo/EMp5hb6Lv6mxCisZZEe2jaPv6ttLGfuqcWdbgZTx06NGg+q6+wrSVKjxJ/VLX+hVVkm8HOQL/AF5LvvrkpJvs7tdDh0HcS4ZHNIHuL3yus/MdLZTGcoAAFv1XLubKpdS3o1Wv06GcZKPVHvi3aFT1FPJE3CaeNz43NDw4EsLhbMAIxqL34qujs2pTqKUqzePRmTmn6EUwjZ2qrATTwPlAdlJaBYHoenFdCtdUaK//AElgr3W+h1jsr2EnoZ3VNVljPdljY7gkB1iXOINhYNXl9tbWpV6XBpPOX1/g2KNNx1ZzztH2j/aNe97TeNg7qLpkaT4h8ySfyXf2VZcpbqPr1ZTUlvSIswXXQzgwJlg+2e6wMiGG0smQWzyRuc9xvclx6rm17Piz3uK1+j0LItpdDN+0M/8A5VF/CKp8O0/90v3Mt59jsOxkZNIyV9PDTySjM5kTMgDeLQ7qbG/1+C8btieKu5Gbkl3Zs0l9jfLkPsXBYkhSC8LZj0MS1/FVVvqESirZJodscGnrqcwwVDadrriQ5C5zm6eFpDhlB1v1XW2Vd0bapv1Y57FVSDl0OdHsTf8AjmfwXf8AmvRP4qpdFTf7/wCCjgSY+xF/45n8F3/mi+KaS0dN/v8A4Doy7kN242Jmwl7c5Ekb9GyNaQMw4scLnKf56rt7P2lSvItxKpwcOpFsy31pqVE12R2gimg/Z9eSad5+5m96lkOgIJ9wm1x/kuZd20oS5ij9XqvciyL0wzOmpTATheJuAZ7VJV2zCLN7NjzhdpcX8JWEain/AORQ6/8AKP8AvqT/APJL9g9qpaSf9m4l4ZWWEMhNw9p9lhdzB9130XE2tsqncR5m3/qi6lU3flZ0wheQxh4Ztp6HEO3DHTNUspWXyQDM+3OV45/Jv/UV734dtVSocR9Zf2NGvJ5wcxyHofyK9EppFLTN1gOylXXPDYYHuBPtuBawD4vOn5LVuL62oR3pz/oTGDbOo1OHM2ZwmQtdnq6j7vOBzIPsDjlaLn4ledp3Hil0vZHXBe48OGTipYb8CvV50NdrKydY7Dtncz5KyRujPuorji4+27XoLD6leY+JL7cpqhDq9WX28MvJ1vEaCOqidFMwPY8WLT/MdD8V5C2uKlvPeg9UbU4Jnz92g7ByYZJnZeWncfC+2rCfcktwPx5r6Fs3a0LyHaa6mjUpuLIc0EG4uLcDry5rqSkmsGGGjtPZv2kd9lpq45X6NjmOgeToGP00dwsea8htjYkUnVt/6o2aVVvQ6fNKI2ue42a0Fzj0DQSf5LylKnvVFDubUnofMO1mITYhWS1BjeA93hGV3hjGjRw6L6hZwp29JU01oc2bcnk2fZvsu6ur2CRjhFFaWS4IuGnRmo5n0utfal/G2t211fQzp08s+jrr5pOTcsyN/AWLy2Scq7b8bfkjo4g45vvZS0E+Ef6tmnyLvoF7H4Ztoxcrio/sjTuHqccNHJ/dv/dd+i9YqsF6r9zXZ9G9muzn7OoGNcB3sv3kptrc2ys+QFvrcr5/tvaEriu4x+lG7RhhZNhtnje4UMkzRmktljFibyO0boOQOv0Wrsu0VzcRhLRLVmVWWI6HzLLTyvcXOY8lxJJLXXJOpJ+q+lKcIpYawc/DJr2S7LGqrhJKwiOntIQ4EB0nuN1Hwv8AQdVyNtbQVvbtJ6yLacMs6d2gbBR4o3vGWjqWjwvto8D3JLf9XJeZ2TtqVvLcqPMP7GxUo72qPn/E8LlpZXRTRlj2nUEeoPMHqveUq9OrBTg8o03Fp4MvZzHJ8PnEsDi13MWOV7R7rhzH8lhd0qdzDcn0Ji3FnTNpe1COowlzYmujqZfunR6+Brh43tdzBGg56rzlpsLg3m83mC1X6mxKrvRwceyHofyK9VvRx11NVIzMHxCWjmbND4ZGXyuLb2uLXsQsKkadWO7IlPBJj2nYp+IP7jf0XO8KtPb+TPfkSbs82rxPEa5kb6h3dM+8l8DR4G+7w4uOn5rn7TtLS1tnJR19NTODk2dkK8G5NvLN1MKG8skKCQpBeFsx6GJa/iqq31CJRVskKCQgCkGLieHx1UL4Zmh7HixB9CDyI5FbVrdTtpqpTMJx3kfOW3ex8mFVGU3fE+5iktbMB7rujxz68V9J2bfUr2nmL+b1Rz5wcGRcrofqVk82ZxqKupxh1e6zf9lqDxhkOgY482HTmFybmhOjPj0Vr/yXdFkX6GRJSl5/ZeJERTxaUlSeAB9mJ7ucTuR5FYxmsczQ1i/qX/f6onGepNuz7bGTvTh+IXZUxnIxzv7QD3SebrDQ8wuBtbZal/5VHWD6rsX0anpI6MCvLKbWhsjN8Uc5r1GASsW2+owUBRSa6Elcx6qeJLuRgoVDbfUkKCQCpTa6EFcx6qeJLuRgX+Kb8u4wUWJJdnPUrLfl3IwihJ+KNthYKKfsyci6hp9QVzW5qU3jqRowHnqUc5dUw0kUCxevQlgOspUnnIxkrnPUqd+T1yRuoF1+alt+ryFgoo3ScordTvNYwxoM3xUupPGGyNBm+KhTk+jGgLj1Tfk31GELn4rJzm/XI0Gb4qFUn6MnQXTem46vQaFFW28YCeQob1AUEhSC8LZj0MS1/FVVvqESirZIUEhAEAWWcdAYON4RFWwOhnbmY4fVp5OaeRC27S7na1FUpldSG8jgWNdmVdBO5kULp2A+GRuUBw5XBOh+C+gUds2lSmpynh9maLpSTMIdn+JfgpP+T9Vd4tZ9eIjHcl2J1huztViNIKTEaaSOSFv+i1Tspy/7qY3JLeH9ALlVb+3t6nFoTTT+qP8ABZutrGDwbspW18Hc1cD46mnbamqriz2t4RSuBvyu16zltC1oNVKcswl1j/H8Dck+vUnuwmJVkkPd19O+OWMWEhy5ZRwvcHR459V53a9rbKXEoSWH6GxTlJ6MlC4Tk2XhQAgCAISEAQBCAgCA86iHvGObmc3MLZmnK4fI8ldQqKnNSaz9mYyWhHNj2Pc+oc+eaTuquWFoe4EZGhhFxbU+I6rsbVqwUIKMEt5Z0KqeWeWKPlqK2pibUSwtp6NkjBHlGaWXOc7yQb2yAW+att1RoW0KsoKTnLGvotCJt5Nvg0zqyghe97mulgY5zmHKbkA3aeWt1oXO5b3koxWieMGaTaNZsMHvjlkknmkLamohAe67QyOQtbpbjZo1W5tiUKco04QSzFP90Y0ssxtt8Umhmi7mQtbA0VM4HvQ95HHkcLcD94fordkWtOpSk6i1baX7ZIqyeTbbb1b4cOnkieWuawFrhxF3N1H0K5+y6UJ3ihNaa6GblmBum8B8lz6mN5tdyyD0LKmTIx7vKxzv3QT/AJBWW8YSmovuQ+hGdk4aiWKlqnVL3iWEvnjfYtLngFpiaB4Mpvz4Lr7QnbwdSiqeHF6P+SqCb1yZGMPkmxCKmbNJEzdnzO7shrnuDgxrS4g+EeI2HFYWPBpWrqyipPexqRUbTLtn62STDC+R+aRrZ257AFxidIwPIGgJyAqu8t6ULxRjonh47ZMot7pGtm8bqTHSxyyuc/fGZnG15IJ4XSszacMwI/4Quzf2VFOpUitN3T7NPD/37lUZvJINvs8dG+aOaWN8YaBkIAOZ7QSWkEE2K5Gx5QdXhSipZz1/QsqZWptnwmCmkAkkcWxyODnuzOByk8bcraLSlUVWukopLKWEZ6qJC9jcZdPLSd3WSTudAXVcby3LH4dHt8IIdnAFrkWuvRbStadOnVbpqOvytdWURk8kgxd8k2IxUzZpIYxTPmd3ZDXOdmyNBcQbAAE2Frrm2ap0rV1pQTeca9jObe8XYFXSSYWZHvLpGxzNz6AkxGRoebaXOW6wu6FOF6oxWjxp+plF6GZspO6WgppJHFz3wMc5x4klouSfmtTaUIxupqGiTMqb0NqueWBQSFILwtmPQxLX8VVW+oRKKtkhQSEAQBAFOXjBDYsslnGMAWWI0ClYATL6gI8jCCgBQSEAQBAEAQBAEAQBZw65IZqsAwx1N3+Yg97VSTC19GvDAAfj4St6+uI19xR/4xwYQWDX4phFSKqaalMLt4pmwPEheO7LM9pW5Qc2j+GnBb1C+t1QjSrZ+V5WP6FcovJucHot2poob5u6jay/C+UAcOXArnXVdV7l1V0bLIrCMXZrCnUkUjHlpL6maUWv7Mry8DXnqrdpXUa84yj6RS/YilHCNZjWyO+S1T5ZHN72BsMWSR7QGta8nvWiwcM7r2N1vWu1lbwp04x6av8AwVyptvJl4vg8tRhZpi5nfGFrCbnJnbl1va9jl6LWoXlCle8bHy5yZuPy4Nlhbpyw7wyJrgbNETnOBbYanMBY3utO6du5ZpZ/qTBNGTNHna5p4OaWn5EEf5qmnJQkm/1M5LQjez+D1UG7xySRiGljcwZHPLp7gNYZGkANDbXtrqV27y8tqkZuK+aWv6fz+CiMJIysYw2fe4qqm7tzmQvhcyQuaCHuDg8OaDq0g6W1VNld0IUXQrJ9c5RMotvJ64PhDoKHuHPa55ZJmcLhueUuc6w1OUFyqr3ka10q2NPzoZKLxg0bNj5W1FBK2RgFNExk7dfGYg7IWaf43cbLo+MUpUa0GtZPK/rj+CtU3k3+1OGOq6SSFhAc7Lq69hlc1x4fIrkbOrxoVlUl01/sWTWUZ9ZEXxPaLXdG5ovwu5pAuqo1FGsp/cza+XBoMP2dki/Z5JYXUkLonnW7g5gAyaeZoOq6tbacanGXpPp9ipU9cnvjGGz73HVU3dOc2B8LmSuc0FrnB7XhzQdQQdLa35KqxuqHAlRrZxnKaEoNvJ7YTg74KDd3Pa55ZLdwBDc8udxsDra7lXc3kKt2quPlRko4RZspR1NPAyGdsOWKJrGujc8lxboS4OaANFjtGta1qkqlNvLfrginFxN2uYy8LEBSC8LZj0MS1/FVVvqESirZIUEhAEAQBSAgCAIAoAQgKckhQAgCAIAgCAIAgCAKSBZMgFE2hgJkBQAst5gKMsBS5N9SQoTwAp3mBZFJp5IChPACneYwFGRgISLJkBAEbyQEySEyAoAUgvC2Y9DEtfxVVb6hEoq2SFBIQBAEAQBAEAQBAEAQBAEAQBAEAQBAEAQBAEAQBAEAQBAEAQBAEAQBAEAQBAEAQBAEAQBSC8LZj0MS1/FVVvqESirZIUEhAEAQBAEAQBAEAQBAEAQBAEAQBAEAQBAEAQBAEAQBAEAQBAEAQBAEAQBAEAQBAEAQBAFILwtmPQxLnQOv7JWzW2bdb30MwVWJTuHeUrDwy69jJ4sRu7vKVH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HcO8pU+GXXsY4sS4Qu8pV62bdY+hmPFif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AutoShape 12" descr="data:image/jpeg;base64,/9j/4AAQSkZJRgABAQAAAQABAAD/2wCEAAkGBxQPDxUUEhIVFBUVEhgVFxcXGBQXGBYUFBoWFxcUFRUaHCggGBonHBUWITEiJSkrLi4uHB80ODMsNygtLiwBCgoKDg0OGxAQGzckHyUsLCwsLCwsNCwsLCwsLCwsLCwsLCw0LCwsLCwsLCwsLCwsLCwsLCwsLCwsLCwsLCwsLP/AABEIAHgBYwMBEQACEQEDEQH/xAAcAAEAAQUBAQAAAAAAAAAAAAAABgECBAUHAwj/xABFEAABAwIDBQUFBQUECwEAAAABAAIDBBEFEiEGFDFBUQcTIlKhMkJhcYEXI1SR0RWSk7HwQ1NiwSQzRGOCorLC0tPhVf/EABsBAQACAwEBAAAAAAAAAAAAAAABAwIEBQYH/8QANhEAAgEDAQYEBQMEAgMBAAAAAAECAwQRIQUSExQxURUWQVIGIjJhoXGR0YGx4fBCwSQzYiP/2gAMAwEAAhEDEQA/AOsOrX34+i+e1NvXUZG8qERvz+vosfMN3nq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eYbzuOXiN+f19E8w3nccvEb8/r6J5hvO45eI35/X0TzDedxy8Rvz+vonmG87jl4jfn9fRPMN53HLxG/P6+ijzBdsnl4lwrX9VsLbt1gxdCJjP4rz9b6i+JaqyQgCAIAgCAIAgCAIAgCAIAgCAIAgCAIAgCAIAgCAIAgCAIAgCAIAgCAIAgCAIAgCAIAgCAJoC8LZXQxZa/iqq31ExKKtkhQSEAQBAEICAIApAQBAFBIQBAEAQBAEAQBAEAQBAEAQBAEAQBAEAQBAEAQBAEAQBAEAQBAEAUgvC2Y9DEtfxVVb6hEoq2SFBIQBSAiRBjYjXx00T5ZXBkbG3cT/ACHUnotm1tpXFRU4+pjOW6ss4rXdq9fNM80rGtjv4WlmdwbwBcep/Je6o7As4QSqLL7mvB1ar+RZMWbtRxSO2cxtvwvEPrzVkdh2L0jHJFV1qTxNYJPs/txWNpXVte9jYNWwxtYGvqZbcGnk0cytC52RaTmqNFfN6vsjFVZ9WUo9v6uGkdWVhjAluKWnDcpkP9446kRNuPmpnsa2nNUaUen1P/fUcaRL9gp66aDvq5zR3gBjiawNLW+Z56npyXD2zC0py4dBarqy6lvvVkoXC6F4QBMAIAVLJQUNEBGAgyFONAFCYCYAUAISEAQBAEAQBAEAQBAEAQBAEAQBAEAQBAFILwtmPQxLX8VVW+oRKKtkhQSEIyFKWQWTTNjaXPcGtaC4k6AAcSfgrqVKVWahEPofP+3u10mMVAihu2nYfA3hnP8AevH8geA+a+h7O2fTsKW9L6n/ALg1adOdzVVOJjNYyjhJP16udyA/rRX5deeT127R2TRz1kNm8HFYX1la7u6SAjP/ALxw1bBHzueZ+Km4uHRfL0tZv8fdnkK1WdeXFqPJs3VAr3HEK5vd0VP93T07dO9Lb5YI/hoMzrclRGDorgUnmb+p/wDf8FTe98zJHsNs7JitR+0q9oyabvDbw5W+yQ08I28hzOq5e1NoRs6fLUX83qzOlTzqzq5K8U228s3FoUUEj5/18VlFb0kiG8I5NiXbQ2OZ7I6QSMa8ta/vS3OBpmtkNrr2NP4XhKCcp4fbH+TVdw0Z2yvahJiNXHAyha3OfE7vicjBbM63d+nUhYXmwKVtRc3Uf7BV5P0Ldpu1ttHVyQR0wmEZyl/e5buHtADIeHC9+SWvw3GpRU5zaz9iZXLRg0fbM+aRkbMPBe9wY0d+dXOIAH+qV0/hijSi3Kp6dv8AJhzDZ1toOlxrbUDXXmAvGyjuywtTcT01Iftb2i0mHXbm7+b+7jI0P+N+ob/Ndux2BXr4lP5YlE6yWiId9t5/AD+Of/Wuu/hWmteJ+P8AJWrl9j1pu2aSV4ZHh2d7jZrRMSSfgBGlT4XpQjvSqtL9P8kq4k/Q6XgtTUSx5qmBlO48GCTvHAf4zlAB+C8ze0qFKW7SnvffGC+DlJZaNiueWBMAKAFOCQmGQEw84JCYICAXUuLRIWJGRdTgkJggJgBCQmCAoAQBTgkKCAhIUgvC2Y9DEtfxVVb6hEoq2SFBJZNI1jS5zg1rQSSdAAOJJ6K2lCU5bsFlsxcsdSKfaXhv4n/kf+i7Pl+8XoUuvA5x2kbdnEXimpCe4v4jqDK7lcHgweq9NsnZULKPEq6y/sVPerzUYGnoaVlJES462u48/kFvym6k8I9dbW1HZtDiz1keeB4U/FZ3Oe8Q00Dc80h4Rx66Dq91jb5fBTXrRtYpRWZv6V9zy93dzuqjnLobmWVmKuub0uFUIsAOLr8gPemfb6A/HXXjGVtH3VZ/7+xpvv6G02ZwR2PVLaiaPuaCn+7ghHslrf7MdeWZ3M6LSv76FhScU81JdX/2W04cR59DsbWgAAAAAWAGgAHCw5LwtScpvel1NxLCKqtkhCSE9rO0m40BY02lqLxttxDLfeP/ACNvmV6PYFlx6/FktI/3NavPCwfO9l7/ANDRR1HZQDBsGlrnaVFUO6px0brZw9XfRvVefu5c5eK2X0w1ZdH5Vk5iGFx6kn4kkn+ZXoNEtCrqT3ZChZg8wq8R8DmsJhp9HTOe7QOLPcAF/a6rl32/dU3Ro+vV+hZFqOrPDa3tOqq67I/9HhOmVh8Th/jfx+gVVjsS2tknJb0u7EqrloQa67DKy6ny5xnLg2/iygF1vgCQLqHnGgO09m20GHxiRtNSSx91C6WaokMZdlYPeIOl+AAsvL7Ws7ypJOpNavCisl9OcUen21Uv4Wf84/1Wn5Wq+9fks5ldh9tdL+FqPzj/AFTyrV96/I5n7Fftrpfw1R+cf6o/hWrnG+vyRzP2Nrs52kx4jMYoKScuDHPN3R2s0cL34k2A+JVNx8PSoR35TX5Mo18+hq5O2emaS00lQCCQQTGCCNCCL6FXeV6kopqa/JHM/Yz8A7VqWsqY4O6liMjsrXPLMuY8ASDzOn1VVz8N1adN1N7OCVcJvBPXEAEk2ABJJ0AA4knkF5yMZSlurVl8njUgON9rVHTSmNjZJ7aF8eUNv0BJ1+YXorf4Zr1Ib85JfYolcL0MiHtGY6jfVupJ44G2DXvMY7xxNg2MX8Xz4KHsCTqcPiJv7Z0Cr6dDUfbVS/hZ/wA4/wBVseVKi6zRHM/YHtqpR/stR+9H+qP4WrJ4c1+SOZXYp9tdL+Gn/ej/AFUeVKvTiIcz9iv21Uv4Wo/OP9UfwrWj/wA1+RzK7Ep2S24psUJbDnZI1uYseADl4XBBIIXL2jsWtZrelqi2nVUj02y2vhwqNj5mueZHFrWMtmNhcu1PAafmo2Zsud+2o6YJqVVEiQ7aqX8LUfnH+q6vlWq39a/JTzP2KHtrpfw1R+cf6p5Wq+k1+SeZ+w+2ul/DVH70f6p5Wq+9fkcz9je7I9oUWKTmKGnlblaXOe4sytHAXsb3JWpfbBla099zRnTrbxMl55v0L08hQSFILwtmPQxLX8VVW+oRKKskE/1/XBZxg5SUV6kOSRwztP2536TdaZ1oGus94Okrh8fIPXivf7F2SraHEmvmf4NOc9+WG9CMw0FMGi72uNtTmtcrpSqVm2eht7TZygt+epk0gp4iSxzQbcS66xnxJdUbtr4dbZlCSb+5qqusFVMxjniKLOBmNyGgmxkIHFbEIcODaWX/ALoec2jfu6qfZdiY7cRCnfTYcDu9Acr++9sTl1s078vtW0sOWhK51hmop13rU6Y7fY0JaLC6DHaZkmI0+HzHdKCMgxWNxNm/ti8aZnnTN7t7KaUpQoSrx+ao+v2+wwnL7Hb6SlZDG2ONoYxjQ1rRwAHABfPa9SdWbnN5eTeil6HqqOjM0eU9QyNuaR7WC9rucGi/S5I1+Csp0ZVXimssxlJI19dtLSQML5KmENAvo9ribcgASSVu0dl3NSaioP8AYxlVSR877c7TOxSsMxBawDJG298rB1+Jvc/NfQtnWKtKChHr6mjUlvPJ47GYA7Ea2OBt8pN5HD3Yx7R+dtB8SrL65jbUXN9fT9SIRyzd9quPtq60QxW7ilb3UYHC+geR14Af8K1Nk2sqVBzn9UtWZVHrgwez3FH09a1jI8/f2hOWwlYH6d5C+xyOF7/TVbN9BSpOWcY1MYdcF23uyU+GTnvXGWORxLJjfxnjZ5PB/wACq7C+pXUMw0a6oynDBFXFdDLfUrNns/gb6+YQxOja9w8IkcGBx6NNtT8FTWrRpRc5dCUm9CVjshxEcof4n/xcvx+z9zLODJkni7P6yDCXU0IjM1RLmqHF9g2JnsRtNvFc3J+ZXPltq1qXfFm9EtP17mXBkkc02p2Xmw2RjKjJme3MAx2azb2udNNbr0Nrd07mO9T6FUo7r1NIQtldMmJOaPspxCWNrw2IB7Q4B0ljYi4uLaHULk1NuWlOe7KWpaqUmdT7MNkHYXTvM2Uzyuu4tNw1jfYaHc+JP1XldubUjdSUKb0RfSpuL1IR207Jd3KK2JvgkOWYD3ZOUnycPUfFdv4f2hxaXBn9S6foVV4bryjljXlpuNCDcHoRwK9K92S1RQTLEdpsQxtzKZt3CwHdxggPI9+U8+HPRcynaWdjmq1+/wD0ZuUpaHQtiuymKmtLWFs8vERgfdsP/efyHzXndo/EMp5hb6Lv6mxCisZZEe2jaPv6ttLGfuqcWdbgZTx06NGg+q6+wrSVKjxJ/VLX+hVVkm8HOQL/AF5LvvrkpJvs7tdDh0HcS4ZHNIHuL3yus/MdLZTGcoAAFv1XLubKpdS3o1Wv06GcZKPVHvi3aFT1FPJE3CaeNz43NDw4EsLhbMAIxqL34qujs2pTqKUqzePRmTmn6EUwjZ2qrATTwPlAdlJaBYHoenFdCtdUaK//AElgr3W+h1jsr2EnoZ3VNVljPdljY7gkB1iXOINhYNXl9tbWpV6XBpPOX1/g2KNNx1ZzztH2j/aNe97TeNg7qLpkaT4h8ySfyXf2VZcpbqPr1ZTUlvSIswXXQzgwJlg+2e6wMiGG0smQWzyRuc9xvclx6rm17Piz3uK1+j0LItpdDN+0M/8A5VF/CKp8O0/90v3Mt59jsOxkZNIyV9PDTySjM5kTMgDeLQ7qbG/1+C8btieKu5Gbkl3Zs0l9jfLkPsXBYkhSC8LZj0MS1/FVVvqESirZJodscGnrqcwwVDadrriQ5C5zm6eFpDhlB1v1XW2Vd0bapv1Y57FVSDl0OdHsTf8AjmfwXf8AmvRP4qpdFTf7/wCCjgSY+xF/45n8F3/mi+KaS0dN/v8A4Doy7kN242Jmwl7c5Ekb9GyNaQMw4scLnKf56rt7P2lSvItxKpwcOpFsy31pqVE12R2gimg/Z9eSad5+5m96lkOgIJ9wm1x/kuZd20oS5ij9XqvciyL0wzOmpTATheJuAZ7VJV2zCLN7NjzhdpcX8JWEain/AORQ6/8AKP8AvqT/APJL9g9qpaSf9m4l4ZWWEMhNw9p9lhdzB9130XE2tsqncR5m3/qi6lU3flZ0wheQxh4Ztp6HEO3DHTNUspWXyQDM+3OV45/Jv/UV734dtVSocR9Zf2NGvJ5wcxyHofyK9EppFLTN1gOylXXPDYYHuBPtuBawD4vOn5LVuL62oR3pz/oTGDbOo1OHM2ZwmQtdnq6j7vOBzIPsDjlaLn4ledp3Hil0vZHXBe48OGTipYb8CvV50NdrKydY7Dtncz5KyRujPuorji4+27XoLD6leY+JL7cpqhDq9WX28MvJ1vEaCOqidFMwPY8WLT/MdD8V5C2uKlvPeg9UbU4Jnz92g7ByYZJnZeWncfC+2rCfcktwPx5r6Fs3a0LyHaa6mjUpuLIc0EG4uLcDry5rqSkmsGGGjtPZv2kd9lpq45X6NjmOgeToGP00dwsea8htjYkUnVt/6o2aVVvQ6fNKI2ue42a0Fzj0DQSf5LylKnvVFDubUnofMO1mITYhWS1BjeA93hGV3hjGjRw6L6hZwp29JU01oc2bcnk2fZvsu6ur2CRjhFFaWS4IuGnRmo5n0utfal/G2t211fQzp08s+jrr5pOTcsyN/AWLy2Scq7b8bfkjo4g45vvZS0E+Ef6tmnyLvoF7H4Ztoxcrio/sjTuHqccNHJ/dv/dd+i9YqsF6r9zXZ9G9muzn7OoGNcB3sv3kptrc2ys+QFvrcr5/tvaEriu4x+lG7RhhZNhtnje4UMkzRmktljFibyO0boOQOv0Wrsu0VzcRhLRLVmVWWI6HzLLTyvcXOY8lxJJLXXJOpJ+q+lKcIpYawc/DJr2S7LGqrhJKwiOntIQ4EB0nuN1Hwv8AQdVyNtbQVvbtJ6yLacMs6d2gbBR4o3vGWjqWjwvto8D3JLf9XJeZ2TtqVvLcqPMP7GxUo72qPn/E8LlpZXRTRlj2nUEeoPMHqveUq9OrBTg8o03Fp4MvZzHJ8PnEsDi13MWOV7R7rhzH8lhd0qdzDcn0Ji3FnTNpe1COowlzYmujqZfunR6+Brh43tdzBGg56rzlpsLg3m83mC1X6mxKrvRwceyHofyK9VvRx11NVIzMHxCWjmbND4ZGXyuLb2uLXsQsKkadWO7IlPBJj2nYp+IP7jf0XO8KtPb+TPfkSbs82rxPEa5kb6h3dM+8l8DR4G+7w4uOn5rn7TtLS1tnJR19NTODk2dkK8G5NvLN1MKG8skKCQpBeFsx6GJa/iqq31CJRVskKCQgCkGLieHx1UL4Zmh7HixB9CDyI5FbVrdTtpqpTMJx3kfOW3ex8mFVGU3fE+5iktbMB7rujxz68V9J2bfUr2nmL+b1Rz5wcGRcrofqVk82ZxqKupxh1e6zf9lqDxhkOgY482HTmFybmhOjPj0Vr/yXdFkX6GRJSl5/ZeJERTxaUlSeAB9mJ7ucTuR5FYxmsczQ1i/qX/f6onGepNuz7bGTvTh+IXZUxnIxzv7QD3SebrDQ8wuBtbZal/5VHWD6rsX0anpI6MCvLKbWhsjN8Uc5r1GASsW2+owUBRSa6Elcx6qeJLuRgoVDbfUkKCQCpTa6EFcx6qeJLuRgX+Kb8u4wUWJJdnPUrLfl3IwihJ+KNthYKKfsyci6hp9QVzW5qU3jqRowHnqUc5dUw0kUCxevQlgOspUnnIxkrnPUqd+T1yRuoF1+alt+ryFgoo3ScordTvNYwxoM3xUupPGGyNBm+KhTk+jGgLj1Tfk31GELn4rJzm/XI0Gb4qFUn6MnQXTem46vQaFFW28YCeQob1AUEhSC8LZj0MS1/FVVvqESirZIUEhAEAWWcdAYON4RFWwOhnbmY4fVp5OaeRC27S7na1FUpldSG8jgWNdmVdBO5kULp2A+GRuUBw5XBOh+C+gUds2lSmpynh9maLpSTMIdn+JfgpP+T9Vd4tZ9eIjHcl2J1huztViNIKTEaaSOSFv+i1Tspy/7qY3JLeH9ALlVb+3t6nFoTTT+qP8ABZutrGDwbspW18Hc1cD46mnbamqriz2t4RSuBvyu16zltC1oNVKcswl1j/H8Dck+vUnuwmJVkkPd19O+OWMWEhy5ZRwvcHR459V53a9rbKXEoSWH6GxTlJ6MlC4Tk2XhQAgCAISEAQBCAgCA86iHvGObmc3MLZmnK4fI8ldQqKnNSaz9mYyWhHNj2Pc+oc+eaTuquWFoe4EZGhhFxbU+I6rsbVqwUIKMEt5Z0KqeWeWKPlqK2pibUSwtp6NkjBHlGaWXOc7yQb2yAW+att1RoW0KsoKTnLGvotCJt5Nvg0zqyghe97mulgY5zmHKbkA3aeWt1oXO5b3koxWieMGaTaNZsMHvjlkknmkLamohAe67QyOQtbpbjZo1W5tiUKco04QSzFP90Y0ssxtt8Umhmi7mQtbA0VM4HvQ95HHkcLcD94fordkWtOpSk6i1baX7ZIqyeTbbb1b4cOnkieWuawFrhxF3N1H0K5+y6UJ3ihNaa6GblmBum8B8lz6mN5tdyyD0LKmTIx7vKxzv3QT/AJBWW8YSmovuQ+hGdk4aiWKlqnVL3iWEvnjfYtLngFpiaB4Mpvz4Lr7QnbwdSiqeHF6P+SqCb1yZGMPkmxCKmbNJEzdnzO7shrnuDgxrS4g+EeI2HFYWPBpWrqyipPexqRUbTLtn62STDC+R+aRrZ257AFxidIwPIGgJyAqu8t6ULxRjonh47ZMot7pGtm8bqTHSxyyuc/fGZnG15IJ4XSszacMwI/4Quzf2VFOpUitN3T7NPD/37lUZvJINvs8dG+aOaWN8YaBkIAOZ7QSWkEE2K5Gx5QdXhSipZz1/QsqZWptnwmCmkAkkcWxyODnuzOByk8bcraLSlUVWukopLKWEZ6qJC9jcZdPLSd3WSTudAXVcby3LH4dHt8IIdnAFrkWuvRbStadOnVbpqOvytdWURk8kgxd8k2IxUzZpIYxTPmd3ZDXOdmyNBcQbAAE2Frrm2ap0rV1pQTeca9jObe8XYFXSSYWZHvLpGxzNz6AkxGRoebaXOW6wu6FOF6oxWjxp+plF6GZspO6WgppJHFz3wMc5x4klouSfmtTaUIxupqGiTMqb0NqueWBQSFILwtmPQxLX8VVW+oRKKtkhQSEAQBAFOXjBDYsslnGMAWWI0ClYATL6gI8jCCgBQSEAQBAEAQBAEAQBZw65IZqsAwx1N3+Yg97VSTC19GvDAAfj4St6+uI19xR/4xwYQWDX4phFSKqaalMLt4pmwPEheO7LM9pW5Qc2j+GnBb1C+t1QjSrZ+V5WP6FcovJucHot2poob5u6jay/C+UAcOXArnXVdV7l1V0bLIrCMXZrCnUkUjHlpL6maUWv7Mry8DXnqrdpXUa84yj6RS/YilHCNZjWyO+S1T5ZHN72BsMWSR7QGta8nvWiwcM7r2N1vWu1lbwp04x6av8AwVyptvJl4vg8tRhZpi5nfGFrCbnJnbl1va9jl6LWoXlCle8bHy5yZuPy4Nlhbpyw7wyJrgbNETnOBbYanMBY3utO6du5ZpZ/qTBNGTNHna5p4OaWn5EEf5qmnJQkm/1M5LQjez+D1UG7xySRiGljcwZHPLp7gNYZGkANDbXtrqV27y8tqkZuK+aWv6fz+CiMJIysYw2fe4qqm7tzmQvhcyQuaCHuDg8OaDq0g6W1VNld0IUXQrJ9c5RMotvJ64PhDoKHuHPa55ZJmcLhueUuc6w1OUFyqr3ka10q2NPzoZKLxg0bNj5W1FBK2RgFNExk7dfGYg7IWaf43cbLo+MUpUa0GtZPK/rj+CtU3k3+1OGOq6SSFhAc7Lq69hlc1x4fIrkbOrxoVlUl01/sWTWUZ9ZEXxPaLXdG5ovwu5pAuqo1FGsp/cza+XBoMP2dki/Z5JYXUkLonnW7g5gAyaeZoOq6tbacanGXpPp9ipU9cnvjGGz73HVU3dOc2B8LmSuc0FrnB7XhzQdQQdLa35KqxuqHAlRrZxnKaEoNvJ7YTg74KDd3Pa55ZLdwBDc8udxsDra7lXc3kKt2quPlRko4RZspR1NPAyGdsOWKJrGujc8lxboS4OaANFjtGta1qkqlNvLfrginFxN2uYy8LEBSC8LZj0MS1/FVVvqESirZIUEhAEAQBSAgCAIAoAQgKckhQAgCAIAgCAIAgCAKSBZMgFE2hgJkBQAst5gKMsBS5N9SQoTwAp3mBZFJp5IChPACneYwFGRgISLJkBAEbyQEySEyAoAUgvC2Y9DEtfxVVb6hEoq2SFBIQBAEAQBAEAQBAEAQBAEAQBAEAQBAEAQBAEAQBAEAQBAEAQBAEAQBAEAQBAEAQBAEAQBSC8LZj0MS1/FVVvqESirZIUEhAEAQBAEAQBAEAQBAEAQBAEAQBAEAQBAEAQBAEAQBAEAQBAEAQBAEAQBAEAQBAEAQBAFILwtmPQxLnQOv7JWzW2bdb30MwVWJTuHeUrDwy69jJ4sRu7vKVH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G7u8pTwy69jHFiN3d5Snhl17GOLEbu7ylPDLr2McWI3d3lKeGXXsY4sRu7vKU8MuvYxxYjd3eUp4ZdexjixHcO8pU+GXXsY4sS4Qu8pV62bdY+hmPFif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AutoShape 16" descr="data:image/jpeg;base64,/9j/4AAQSkZJRgABAQAAAQABAAD/2wCEAAkGBxQQEhQUEhQVFBUWFBgaFxYUGRQWFxYYFRwYGBYYGBcZHyggGBomGxUVITEiJSkrLi8uFx8zODMsNygtLisBCgoKDg0OGxAQGywkHyQ3LCwsKywsLywsLSwsLCwsLDQsLCwsLCwsLCwsLCwsLCwsNCwsLCwsLCwsLCwsLCwsLP/AABEIAJYAyAMBIgACEQEDEQH/xAAcAAEAAgIDAQAAAAAAAAAAAAAABgcBBQMECAL/xAA9EAABAwIDBQUHBAEACwAAAAABAAIDBBEFEiEGBzFBURMiMmFxFEJigZGhsSMzUnLRFRYkNERTgsHC4fH/xAAZAQEAAwEBAAAAAAAAAAAAAAAAAQIDBAX/xAApEQACAgEDAgYCAwEAAAAAAAAAAQIRAxIhMQRBEyIyUXGBI2EUkbEz/9oADAMBAAIRAxEAPwC8UREAREQBERAEREBhYK46iobG1z3kNa0XJOgACq9+J1G0UzoaZzoKCM2kmHim+FvQafdXhjct+xDdEprNs2vkMFEw1MoNnFv7cZ+Ny+6kPhjM1fUCNo4tbYN9ATqSu3J7Lg9IXBojijby4uPIX5krz/tFj1VjVSBYuu60ULb2aOp+2q6MOHxONku5nKVfJMtod8Rb+nQxgNGnaSXv8hZaGnixjFNf1Cw+85oDPrxVibD7r4aQCSptNMdbHws8h1U/mpWubl8I6N0/Cu8+LHtjj9kKEn6ik6TdDXA5jPEw/Dcrf0my+N0n7VXFKB7rxYfZTWq2YDvBNJGeoN/sStNWHFKG7mZK6McWnuSAfCBe6q+onPZ19onQkYw7bSaFwjxKmdBqAJm6wn1J1CmsMoeA5pDmkXBHAqNbO7YUuI3j8Eo0fBMAHA/1PELc4bhbKcu7O4afc4gei58i33VMvE2AWVgLKzLBERAEREAREQBERAEREAREQBYRRveBj3sFFLL7xGVvq7QKYxcnSDdFf7w8bkxWsZhdI7uB36zhzt4h6AK1MDwiOjgZBEMrGC3qeZPmqx3D4Ics1ZJq55ygnjceI/O6tavqBHG954NaT9AunqNmsUe3+mcfcovfbtIZ6kUzD+nD4h1ebWU73T7GiigE8ovPKATceBvIBVXsJh5xHEwZO8M5kk8wCdPwvSjRZa9TLw4LEvsrBanqYsshZQLgNgsWWUQEK282EZXt7WE9jVs1ZI3Qk9HdVrN3O3b53uoq4dnVR6AnTtLcfn+VYyqHfZs+YzFiEHdewgPI4/AfrxXThayfjl9P2KS23Rb4WVHNhNohiFIyb3h3ZB8Q4qRrnlFxdMsne4REUEhERAEREAREQBERAEREBiypXf8A4nd0EAOjQ5zh1v4fwVda8576Zc2JP6CNo+xXX0UbymeV1Eubd3QiHD6cAcWBx9XcV29sSRQ1FuPZOXLssf8AY6e3Dsm/hdzEqcSxPYeDmkfULnk/yW/csl5aKY3BQA1FQ/mGhv1JV4KkNxj+xraqB2jrE2PwuIV3rbrP+hXH6QsrCyuY0CIiAwtTtXQCopJo3c43fUDRbZcNb+2/+jvwVMXTTIfBSG4XEzHUTUzjcOaCPJzb3V6rzfuzky4uzLzc4fJekF1dbFLJfuUxPYyiwsrkNAiIgCIiAIiIAiIgCwVlEBhedd9EOXEn/FG0j6FeiiqW394baSnnA0cHNcelrZfyV19FKsvyZ5V5Swd2leJ8OgIN8rch9W6KTqnNxGO2MtI821zxjqTfMPwrkWXUQ0ZGicbuJS+2MBwfGIa1oIgndaQjgOAI+91ckMoc0OabggEHqDqtbtPgMWIU74Jho4aHm08iFCth8bkw6T/RuIkNLf8Ad5jo2Rv8bnS6tJ+LBPuv8Hpf6LKX0F8rIXMXMoiKQYWp2qrhT0k0hNrRn6kWC2qqPfntGAxlGw3Lu9L8IHhB9dVrghrmkVm6VkM3O05lxKNx5NLj8wvSCqTcRgZayaqcNHkMZ6Nvc+mqtta9bJSy7diuJVEyiIuU0CIiAIiIAiIgCIiAIiIDBUa3gYD7fRSRDxAZmf2bqFJlhTGTi00HueSsHxKWjnZMzuyRO1B0/s0r1Ds5jcddAyeIghw1F9WnmD0Kp/fDsWaeQ1kDSYnn9VoHgd/LTgCozsHtjJhc1xd8DyO0Z/5N89V6mWC6jGpx5OeMtEqZ6ZC1e0GAQV8ZjqGZhyI0c09Wu5Fc2DYvDWRNlgeHscOIN7eR6FMQxRlOR2t2tPvWJH2XlpST/ZvsRyhgrsO7hPtlOPCTYSsHxOPiW/ocbjlsNWu/i4EW+a7dNXRyC7HtcD0IX29jTxsVaTvlBHKi6FfjEFO3NLLGwDm5wVbbW74oowWUIEr/APmO8A87Dipx4ZzflRDklyTDbjbKLDIiSQ6Zw/TjvqT1I5BUHg2F1GM1hBJc55vK/WzG8xfl5Bd3Btna7GpzI7MQT3ppAcrfIf8ApXjs/gdLg0GVnF1sz3eORy7bj08XGO8mZbzdvg3eEYeymhZDGLNY0AfLmfNdxfETrgHhfkV9rzrvdm4REQBERAEREAREQBERAEREBhZREBw1NO2RrmPAc1wsQeBCoXeDu2koi6ala6SAkktGro/8tXoBfDwCLEXHRbYc8sTtFZQUkeVtm9paigkz0z7fyYfC63IhXHs5vWpKloZVAQPI1zftn0JXa2s3XUtYTJFeCU3Jcy1neoKq7G92NdTk2jEzerNT9F3OWDPzszGpwLZqdi6Gr/Up3mNx9+F/XyJstNVbsKj3MSqCOjrf9lULIK2lPdZUxH0fZbWl2xxRmjXyn1YSn8fIvTJP5GtPlE4G5cvN5qyR3pr+VIMM3aYdRDPL+pb3piABbyCrmHGMdqtGCY355Mq3mGbsK6rN6+pe1p1LWuuT5dAqT1rac0vglU+ES3E94VNCRT0EZqpuDWQC7W/2I4BbTZ3ApnPFTXuD5z4Y2/twg8mjmfVd7ZvZWmw9mWnjDerjq4+rlulxznFbQ/vuape4AX0sLKyLBERAEREAREQBFhEBlEWEBlFhEBlFhLoDKwl0UAIiIDjkha7i0H1AK4xRR/wb9Auwim2DDWgcBZZREAREUALKwikGUWEugMosJdAZRYRAcVTUNja573BrWi5ceAA5rFLUslaHxuDmng4agqDb48Rcyi7CO5kmNso45PeK6+4/FO1oTCT3oHZT6HVa+D+PxCmrzUWBW1jIWF8jwxo4ucbBYdXRiPtS8CO183K3VUhvh2mdVuZDFf2Zr7Fw0ErxoQP6lTDeLUimwQMGmaNjR9Fp/GdRvljXzRO8OxSKpBdDI2QA2JbqLr6r8QjgaHSvaxpNgXaXJ5KJboMMFPhsVhrJ3z/1Lp7z29vUYdSkXD5w53HwjT8rPw14jjew1eWya4hjEFOA6aVsYcNC42v6LtQzNe0OaQWkXBHAqmd9tpquipm35ggeZA/CuGhpxHExgFg1gFvQJPEowjL3JUrbRr37VUYcWGojDgbEEnQhY/1roy4NFRGSTYAEm5UA3y4XS0tGXRwtbLK/RwzXvxPPzW/2D2PpW0VM+SFpkyB5cb3zH5q7xQUFO2Rqd0SqoxqnjkbE+VjZHeFhPePoF31StLD7btI88WwG/l3dFdSzy41CiYuzrYhiMVOzPM9rG9XH8dV0sK2mpaolsEzXuAuWi4IHWxVS7UbRx/6atXtc6niFmx65Wk8HkDirPwrCaKWQVlOGOc5mXOw6FvQhXlhUIpvv/RClfBzs2toiSBUR3HmR+VyU+09JI8RsnY57jYNBNyfJVVvpwympY6eOCJrHvkNy297aefmrD2c2SpaaKB/Yt7WNgOfUm9tTx81MsUFBS33Fu6NjV7T0kLiySeNrm8W31HyC7WG4zBU37GVkluOU6j5Kmt3sUVVidbU1GUxszeM6XJOv0C5t2lA6XF56ima5lI0uF9crr8LX4q8+njFPfhEKdl2ErqUGKRT5uyka/IbOym9j0K0O3mMyQxiCm1qZw5sY6ADvOPyKge4yQw1NXTPN3CxPmbuusoYdWNy9iXLzUW7XV0cDc8rwxvV2gWqO2VCP+Jj+9vrZRDf1WZaFkYOr5R9G/wD1brYrZWnbQQtkha4uYC69yTdPDisam+41O6JVRV8czc0T2vHVpBXYVE4aDheO9hTkiF5sY7kizvXorZ2xx32OC7RmlkOSJgvdzjp9r3TJh0ySW9hS2NlS4pDLI+OORrnx+NoOrfVFTO6wy0mL1ENQbyvHfN73cLkkfVFGbEoSpOyYytWTaikFdi8x8UVNF2RB4Z32df6KtdmoKunr6qhphYzOIkd/Bjie/wCoBVuSCkwVhc1rv15Whx1e4utYOPOwC29Fg0Ec0lSxgEswGZ3UDhbpxWsc2hPbZ8fRXTZT29mhjp34bSRaNjJv1JcW3cepNlt9+zi2jpGAHIXWcelgLKcbRbJUlU8VNQxznxC4Ic4Wy68AulU4rT1rGRVMB7GbRhdrcj8K8My8rq65IceTb7KVEQooCx7cjYm63FhYa3UXwmcYli754+9T00fZh/uukJvdp5jjwXdg3Y0bO611QI/4CV4at9UPgwylc5rMkcbb5WDU26AakrByim9O7Zan3Kor5G1e0bbuGWEg3JsO7yV0wVTJL5HtdbjlINvWyhlJsHh1UPaWskvL3swke066/Jb7ZvZanw/P7OHjPbNne5/Dh4uHFWzThJKr22Iimist+FV21VR0zTqHBxH9iB/lW4S2ng6Njj+lgojX0GH1Ej6+VjjJA8sN3uGrDbwqWTwsq4C14OSVuouQbHz5JkmtEY1xyTFO2yp9xzTNVVtS7Uk2v6klXHLIGguJsALkqP4bglJg8Ez4muYy2d+pedOn1X3h2MNrLxPjIbIwlpacwc3ndw8J14KM0vEm5LgR8qo1O1GzdBi0BmJbdoNp2m1svXqPVRjcNRys9qJJMGYNYfdc5pNy35WUnp92VGwFrXTiIm/ZiV4bf/C3WK4jBhVO05MsYIa1sbbnXTgOKt4vkeONu+P0Rp3tlX7xHCtxulpwbhtrjobgn8K1dqa0U9HPJe2SI2+mi6UOx1Gan20MJmJzB2YkXPlwW0x3CYquF0U4JjPEAlt/mFE8sZaV2RKi92ed6PZx02ES1jC4SCXWxIBYfET1tdXDu72lhlwwTHLGIW2ktpbKOJ9QFwYLPRxUzaZkD2UszjGCXFxc5xtY31C2VLu7oYopIWMeI5S0vbndZ2Th8lrnzKaqXvt8FYxrgjWC0dfXTOxGJ7YxIMsLXgaRDg4A8LqM7NPkosfcydwL5XEOIsASdQdFdFTNHRwF1sscTNAOQHAAKP02zlDiL4sQyP7QgOaczmkerevqqwz7NNbPYlx4ILvpl9orqOlafX5kcVaOJYzBQU+eaRrGsYNLi5sOAHPgtfjWwVHWTdvM15lt4mvc21uluCjtJguFmWcFs0klLYuZNJI8EWvdocbOGnJQ5QnGMd9hTTNDu7wmSurpcUqWmOEXMefS4439AFt4G1WLVZrad4ZDA5zIA8XD3DRz7HkRzU+fSRVVN2di2KRnhb3O6RwFuC5sMw+OliZFE3LGxtgPIdTzUSz27rfhfBOkpDFxPQY1DJUva57wXFzdARa1tPkisV2F0GNTPkexxkgcY73c24/kOo80Wry4mlrTsz0N8M5MewQ4hUua6QsZHGQA3iSSDclb3ZZ7jTMEhzObdt+ttB9kRc0n5TRcndxIXikHWN34KhVFg4p3UcudzwQQ5jzdoNhZzByKIqwbolk+KjW1VCaqSGDNkZmzutxOW4tf5oiiGzsln3sdSup2ywF+dsb+6Txs65sfopEERRLdhFfybNsfBVOc52d07jcE20dpopthjLRRg8mhYRXm2+SIo4seDvZ5MmW+U+MZmn1bzUS2TIkqg6DNFG2MiSMm7XOPAtHujisorQ9DIfqJ3ZRTaHCDXVLY3PLY4oy6zeJc8W19ERUg6doszY7INc2nEb3ZjEcmbqG81uJvCfRYRRL1BcEBocF7FtJNnc4CUtdG4kxkvdo4N5EKwURWyO3uQlRHNsKR1T2NOH5GyOOcjiQ2xACxsnRmmfPBmzsDs7SeIzaWKIlvTQ7klVfYtgjnxVMjHhkzXaPtxb7zXDmCiJjdPYSRNsIbaCK/8G/hdbaSRzKeQsIDiLAnW2bQ/YoiqvUOxHcCwE4fURBkhe2SMNcHa6t1uD80RFM3e7HB/9k="/>
          <p:cNvSpPr>
            <a:spLocks noChangeAspect="1" noChangeArrowheads="1"/>
          </p:cNvSpPr>
          <p:nvPr/>
        </p:nvSpPr>
        <p:spPr bwMode="auto">
          <a:xfrm>
            <a:off x="0" y="-288131"/>
            <a:ext cx="304800" cy="228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470488" y="287770"/>
            <a:ext cx="7920000" cy="512582"/>
          </a:xfrm>
          <a:prstGeom prst="rect">
            <a:avLst/>
          </a:prstGeom>
        </p:spPr>
        <p:txBody>
          <a:bodyPr/>
          <a:lstStyle/>
          <a:p>
            <a:pPr defTabSz="914378">
              <a:spcBef>
                <a:spcPts val="500"/>
              </a:spcBef>
              <a:defRPr/>
            </a:pPr>
            <a:r>
              <a:rPr lang="hr-HR" sz="1650" b="1" dirty="0">
                <a:latin typeface="Arial Nova" panose="020B0504020202020204" pitchFamily="34" charset="0"/>
                <a:ea typeface="+mj-ea"/>
                <a:cs typeface="+mj-cs"/>
              </a:rPr>
              <a:t>HF Belišće rast poslovanja i pokretanje nove divizije 2022-2024</a:t>
            </a:r>
            <a:endParaRPr lang="de-DE" sz="1650" b="1" dirty="0">
              <a:latin typeface="Arial Nova" panose="020B0504020202020204" pitchFamily="34" charset="0"/>
              <a:ea typeface="+mj-ea"/>
              <a:cs typeface="+mj-cs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E49DD6DB-893E-47CD-89F1-B6765E7F415A}"/>
              </a:ext>
            </a:extLst>
          </p:cNvPr>
          <p:cNvSpPr txBox="1"/>
          <p:nvPr/>
        </p:nvSpPr>
        <p:spPr>
          <a:xfrm>
            <a:off x="221674" y="1087785"/>
            <a:ext cx="4970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 dirty="0"/>
              <a:t>2021. osnovana nova poslovna jedinica </a:t>
            </a:r>
            <a:r>
              <a:rPr lang="hr-HR" sz="1350" b="1" dirty="0"/>
              <a:t>HF </a:t>
            </a:r>
            <a:r>
              <a:rPr lang="hr-HR" sz="1350" b="1" dirty="0" err="1"/>
              <a:t>FoodTech</a:t>
            </a:r>
            <a:r>
              <a:rPr lang="hr-HR" sz="1350" b="1" dirty="0"/>
              <a:t> </a:t>
            </a:r>
            <a:r>
              <a:rPr lang="hr-HR" sz="1350" dirty="0"/>
              <a:t>za proizvodnju strojeva i uređaja za prehrambenu industriju</a:t>
            </a:r>
            <a:r>
              <a:rPr lang="en-GB" sz="1350" dirty="0"/>
              <a:t>:</a:t>
            </a:r>
          </a:p>
          <a:p>
            <a:endParaRPr lang="en-GB" sz="1350" dirty="0"/>
          </a:p>
          <a:p>
            <a:r>
              <a:rPr lang="en-GB" sz="1350" dirty="0" err="1"/>
              <a:t>Tvrtke</a:t>
            </a:r>
            <a:r>
              <a:rPr lang="en-GB" sz="1350" dirty="0"/>
              <a:t> u </a:t>
            </a:r>
            <a:r>
              <a:rPr lang="en-GB" sz="1350" b="1" dirty="0"/>
              <a:t>HF </a:t>
            </a:r>
            <a:r>
              <a:rPr lang="en-GB" sz="1350" b="1" dirty="0" err="1"/>
              <a:t>FoodTech</a:t>
            </a:r>
            <a:r>
              <a:rPr lang="en-GB" sz="1350" b="1" dirty="0"/>
              <a:t> </a:t>
            </a:r>
            <a:r>
              <a:rPr lang="en-GB" sz="1350" dirty="0" err="1"/>
              <a:t>uz</a:t>
            </a:r>
            <a:r>
              <a:rPr lang="en-GB" sz="1350" dirty="0"/>
              <a:t> Press &amp; </a:t>
            </a:r>
            <a:r>
              <a:rPr lang="en-GB" sz="1350" dirty="0" err="1"/>
              <a:t>Lippid</a:t>
            </a:r>
            <a:r>
              <a:rPr lang="en-GB" sz="1350" dirty="0"/>
              <a:t> Tech:</a:t>
            </a:r>
          </a:p>
        </p:txBody>
      </p:sp>
      <p:pic>
        <p:nvPicPr>
          <p:cNvPr id="11" name="Picture 18" descr="Halle">
            <a:extLst>
              <a:ext uri="{FF2B5EF4-FFF2-40B4-BE49-F238E27FC236}">
                <a16:creationId xmlns:a16="http://schemas.microsoft.com/office/drawing/2014/main" xmlns="" id="{B292B23A-3192-4F16-8E81-971E4504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2"/>
          <a:stretch>
            <a:fillRect/>
          </a:stretch>
        </p:blipFill>
        <p:spPr bwMode="auto">
          <a:xfrm>
            <a:off x="2706833" y="2388388"/>
            <a:ext cx="2832570" cy="145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D5152A0-94F8-4A63-88B7-226C67859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20" y="2388388"/>
            <a:ext cx="2145587" cy="1610171"/>
          </a:xfrm>
          <a:prstGeom prst="rect">
            <a:avLst/>
          </a:prstGeom>
        </p:spPr>
      </p:pic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xmlns="" id="{2238B8A3-8398-4314-8AAC-D1EEA7BD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312" y="2388388"/>
            <a:ext cx="3331781" cy="14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F64C915D-4090-4A11-839A-34F990E5FD9A}"/>
              </a:ext>
            </a:extLst>
          </p:cNvPr>
          <p:cNvSpPr txBox="1"/>
          <p:nvPr/>
        </p:nvSpPr>
        <p:spPr>
          <a:xfrm>
            <a:off x="3771212" y="4300330"/>
            <a:ext cx="13185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/>
              <a:t>DMA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xmlns="" id="{2E772032-EDF5-49EC-BCF8-FC669A6E1844}"/>
              </a:ext>
            </a:extLst>
          </p:cNvPr>
          <p:cNvSpPr txBox="1"/>
          <p:nvPr/>
        </p:nvSpPr>
        <p:spPr>
          <a:xfrm>
            <a:off x="545193" y="4300330"/>
            <a:ext cx="17728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 err="1"/>
              <a:t>Hänsel</a:t>
            </a:r>
            <a:r>
              <a:rPr lang="en-GB" sz="1350" b="1" dirty="0"/>
              <a:t> Processing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xmlns="" id="{DC7F48B7-086B-494D-A8AA-D8F5C22A73CC}"/>
              </a:ext>
            </a:extLst>
          </p:cNvPr>
          <p:cNvSpPr txBox="1"/>
          <p:nvPr/>
        </p:nvSpPr>
        <p:spPr>
          <a:xfrm>
            <a:off x="6387689" y="4300330"/>
            <a:ext cx="2065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b="1" dirty="0"/>
              <a:t>Schwarte Processing</a:t>
            </a:r>
          </a:p>
        </p:txBody>
      </p:sp>
    </p:spTree>
    <p:extLst>
      <p:ext uri="{BB962C8B-B14F-4D97-AF65-F5344CB8AC3E}">
        <p14:creationId xmlns:p14="http://schemas.microsoft.com/office/powerpoint/2010/main" val="3354190502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HF-PressLipidTech_blanko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HF-PressLipidTech_blanko</Template>
  <TotalTime>428</TotalTime>
  <Words>287</Words>
  <Application>Microsoft Office PowerPoint</Application>
  <PresentationFormat>Prikaz na zaslonu (16:9)</PresentationFormat>
  <Paragraphs>79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HF-PressLipidTech_blanko</vt:lpstr>
      <vt:lpstr>2_Benutzerdefiniertes Design</vt:lpstr>
      <vt:lpstr>1_Benutzerdefiniertes Design</vt:lpstr>
      <vt:lpstr>Benutzerdefiniertes Design</vt:lpstr>
      <vt:lpstr>Harburg – Freudenberger Belišće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Harburg-Freudenberger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Harburg-Freudenberger Maschinenbau GmbH</dc:title>
  <dc:creator>haberstock</dc:creator>
  <cp:lastModifiedBy>Vladimir Vazdar</cp:lastModifiedBy>
  <cp:revision>1466</cp:revision>
  <dcterms:created xsi:type="dcterms:W3CDTF">2015-02-19T17:44:12Z</dcterms:created>
  <dcterms:modified xsi:type="dcterms:W3CDTF">2022-05-05T13:31:15Z</dcterms:modified>
</cp:coreProperties>
</file>