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9" r:id="rId4"/>
    <p:sldId id="268" r:id="rId5"/>
    <p:sldId id="270" r:id="rId6"/>
    <p:sldId id="258" r:id="rId7"/>
    <p:sldId id="260" r:id="rId8"/>
    <p:sldId id="261" r:id="rId9"/>
    <p:sldId id="262" r:id="rId10"/>
    <p:sldId id="266" r:id="rId11"/>
    <p:sldId id="267" r:id="rId12"/>
    <p:sldId id="265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rednji stil 2 - Isticanj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69" autoAdjust="0"/>
    <p:restoredTop sz="94660"/>
  </p:normalViewPr>
  <p:slideViewPr>
    <p:cSldViewPr snapToGrid="0">
      <p:cViewPr>
        <p:scale>
          <a:sx n="83" d="100"/>
          <a:sy n="83" d="100"/>
        </p:scale>
        <p:origin x="-102" y="-1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slaj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r-HR"/>
              <a:t>Kliknite da biste uredili stil podnaslova matrice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F3F7D0-FC06-4AF8-9740-242E8A5AB8C4}" type="datetimeFigureOut">
              <a:rPr lang="en-GB" smtClean="0"/>
              <a:t>30/09/2022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1D198178-A48D-4BCC-979B-B28A9393A90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675227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slov i o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F3F7D0-FC06-4AF8-9740-242E8A5AB8C4}" type="datetimeFigureOut">
              <a:rPr lang="en-GB" smtClean="0"/>
              <a:t>30/09/2022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1D198178-A48D-4BCC-979B-B28A9393A90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385438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F3F7D0-FC06-4AF8-9740-242E8A5AB8C4}" type="datetimeFigureOut">
              <a:rPr lang="en-GB" smtClean="0"/>
              <a:t>30/09/2022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1D198178-A48D-4BCC-979B-B28A9393A902}" type="slidenum">
              <a:rPr lang="en-GB" smtClean="0"/>
              <a:t>‹#›</a:t>
            </a:fld>
            <a:endParaRPr lang="en-GB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96142627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tica s naziv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hr-HR"/>
              <a:t>Kliknite da biste uredili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F3F7D0-FC06-4AF8-9740-242E8A5AB8C4}" type="datetimeFigureOut">
              <a:rPr lang="en-GB" smtClean="0"/>
              <a:t>30/09/2022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1D198178-A48D-4BCC-979B-B28A9393A90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996908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tica s nazivom cita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hr-HR"/>
              <a:t>Kliknite da biste uredili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F3F7D0-FC06-4AF8-9740-242E8A5AB8C4}" type="datetimeFigureOut">
              <a:rPr lang="en-GB" smtClean="0"/>
              <a:t>30/09/2022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1D198178-A48D-4BCC-979B-B28A9393A902}" type="slidenum">
              <a:rPr lang="en-GB" smtClean="0"/>
              <a:t>‹#›</a:t>
            </a:fld>
            <a:endParaRPr lang="en-GB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78039923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ili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hr-HR"/>
              <a:t>Kliknite da biste uredili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F3F7D0-FC06-4AF8-9740-242E8A5AB8C4}" type="datetimeFigureOut">
              <a:rPr lang="en-GB" smtClean="0"/>
              <a:t>30/09/2022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1D198178-A48D-4BCC-979B-B28A9393A90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3739313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 okomit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F3F7D0-FC06-4AF8-9740-242E8A5AB8C4}" type="datetimeFigureOut">
              <a:rPr lang="en-GB" smtClean="0"/>
              <a:t>30/09/2022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198178-A48D-4BCC-979B-B28A9393A90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7123212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Okomiti naslov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F3F7D0-FC06-4AF8-9740-242E8A5AB8C4}" type="datetimeFigureOut">
              <a:rPr lang="en-GB" smtClean="0"/>
              <a:t>30/09/2022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198178-A48D-4BCC-979B-B28A9393A90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111114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 sadržaj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F3F7D0-FC06-4AF8-9740-242E8A5AB8C4}" type="datetimeFigureOut">
              <a:rPr lang="en-GB" smtClean="0"/>
              <a:t>30/09/2022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198178-A48D-4BCC-979B-B28A9393A90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289276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aglavlje sekcij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F3F7D0-FC06-4AF8-9740-242E8A5AB8C4}" type="datetimeFigureOut">
              <a:rPr lang="en-GB" smtClean="0"/>
              <a:t>30/09/2022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1D198178-A48D-4BCC-979B-B28A9393A90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674736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sadržaj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F3F7D0-FC06-4AF8-9740-242E8A5AB8C4}" type="datetimeFigureOut">
              <a:rPr lang="en-GB" smtClean="0"/>
              <a:t>30/09/2022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1D198178-A48D-4BCC-979B-B28A9393A90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585261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Usporedb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F3F7D0-FC06-4AF8-9740-242E8A5AB8C4}" type="datetimeFigureOut">
              <a:rPr lang="en-GB" smtClean="0"/>
              <a:t>30/09/2022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1D198178-A48D-4BCC-979B-B28A9393A90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805415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F3F7D0-FC06-4AF8-9740-242E8A5AB8C4}" type="datetimeFigureOut">
              <a:rPr lang="en-GB" smtClean="0"/>
              <a:t>30/09/2022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198178-A48D-4BCC-979B-B28A9393A90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388966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n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F3F7D0-FC06-4AF8-9740-242E8A5AB8C4}" type="datetimeFigureOut">
              <a:rPr lang="en-GB" smtClean="0"/>
              <a:t>30/09/2022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198178-A48D-4BCC-979B-B28A9393A90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701170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adržaj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F3F7D0-FC06-4AF8-9740-242E8A5AB8C4}" type="datetimeFigureOut">
              <a:rPr lang="en-GB" smtClean="0"/>
              <a:t>30/09/2022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198178-A48D-4BCC-979B-B28A9393A90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94195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Slika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hr-HR"/>
              <a:t>Kliknite ikonu da biste dodali  sliku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F3F7D0-FC06-4AF8-9740-242E8A5AB8C4}" type="datetimeFigureOut">
              <a:rPr lang="en-GB" smtClean="0"/>
              <a:t>30/09/2022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1D198178-A48D-4BCC-979B-B28A9393A90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947915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F3F7D0-FC06-4AF8-9740-242E8A5AB8C4}" type="datetimeFigureOut">
              <a:rPr lang="en-GB" smtClean="0"/>
              <a:t>30/09/2022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1D198178-A48D-4BCC-979B-B28A9393A90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8675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.emf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satMod val="92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xmlns="" id="{57ABABA7-0420-4200-9B65-1C1967CE937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2" y="0"/>
            <a:ext cx="12191998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A317EBE3-FF86-4DA1-BC9A-331F7F2144E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xmlns="" id="{7A03E380-9CD1-4ABA-A763-9F9D252B890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 flipH="1">
            <a:off x="6009967" y="0"/>
            <a:ext cx="6176982" cy="6853245"/>
            <a:chOff x="2487613" y="285750"/>
            <a:chExt cx="2428876" cy="5654676"/>
          </a:xfrm>
          <a:solidFill>
            <a:schemeClr val="bg2">
              <a:lumMod val="90000"/>
            </a:schemeClr>
          </a:solidFill>
        </p:grpSpPr>
        <p:sp>
          <p:nvSpPr>
            <p:cNvPr id="13" name="Freeform 11">
              <a:extLst>
                <a:ext uri="{FF2B5EF4-FFF2-40B4-BE49-F238E27FC236}">
                  <a16:creationId xmlns:a16="http://schemas.microsoft.com/office/drawing/2014/main" xmlns="" id="{66E01B84-4C2B-4DE5-90C8-9C4001A75B1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14" name="Freeform 12">
              <a:extLst>
                <a:ext uri="{FF2B5EF4-FFF2-40B4-BE49-F238E27FC236}">
                  <a16:creationId xmlns:a16="http://schemas.microsoft.com/office/drawing/2014/main" xmlns="" id="{64CE5A7A-D5C5-4FE5-860C-0B5748FDEED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15" name="Freeform 13">
              <a:extLst>
                <a:ext uri="{FF2B5EF4-FFF2-40B4-BE49-F238E27FC236}">
                  <a16:creationId xmlns:a16="http://schemas.microsoft.com/office/drawing/2014/main" xmlns="" id="{016A7D2A-6EEA-47B8-A763-7D82E41B3CE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16" name="Freeform 14">
              <a:extLst>
                <a:ext uri="{FF2B5EF4-FFF2-40B4-BE49-F238E27FC236}">
                  <a16:creationId xmlns:a16="http://schemas.microsoft.com/office/drawing/2014/main" xmlns="" id="{E758F6E7-6DEC-48D0-ACB1-E5E26B13E6C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17" name="Freeform 15">
              <a:extLst>
                <a:ext uri="{FF2B5EF4-FFF2-40B4-BE49-F238E27FC236}">
                  <a16:creationId xmlns:a16="http://schemas.microsoft.com/office/drawing/2014/main" xmlns="" id="{B56657FF-C027-42E7-859B-902929B6FA1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18" name="Freeform 16">
              <a:extLst>
                <a:ext uri="{FF2B5EF4-FFF2-40B4-BE49-F238E27FC236}">
                  <a16:creationId xmlns:a16="http://schemas.microsoft.com/office/drawing/2014/main" xmlns="" id="{79047F2A-5978-46C6-B3A2-54AAC2136B15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19" name="Freeform 17">
              <a:extLst>
                <a:ext uri="{FF2B5EF4-FFF2-40B4-BE49-F238E27FC236}">
                  <a16:creationId xmlns:a16="http://schemas.microsoft.com/office/drawing/2014/main" xmlns="" id="{F3BE8FD1-0A72-4640-AC7A-2E057273F87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20" name="Freeform 18">
              <a:extLst>
                <a:ext uri="{FF2B5EF4-FFF2-40B4-BE49-F238E27FC236}">
                  <a16:creationId xmlns:a16="http://schemas.microsoft.com/office/drawing/2014/main" xmlns="" id="{752FC782-A372-4D11-B20D-958955E5641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21" name="Freeform 19">
              <a:extLst>
                <a:ext uri="{FF2B5EF4-FFF2-40B4-BE49-F238E27FC236}">
                  <a16:creationId xmlns:a16="http://schemas.microsoft.com/office/drawing/2014/main" xmlns="" id="{AA00B2F1-BEE2-444A-8249-C8E3212CA1A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3148014" y="468286"/>
              <a:ext cx="1768475" cy="4262464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22" name="Freeform 20">
              <a:extLst>
                <a:ext uri="{FF2B5EF4-FFF2-40B4-BE49-F238E27FC236}">
                  <a16:creationId xmlns:a16="http://schemas.microsoft.com/office/drawing/2014/main" xmlns="" id="{E7F5747E-514B-4CF7-B6B0-DAD71490978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23" name="Freeform 21">
              <a:extLst>
                <a:ext uri="{FF2B5EF4-FFF2-40B4-BE49-F238E27FC236}">
                  <a16:creationId xmlns:a16="http://schemas.microsoft.com/office/drawing/2014/main" xmlns="" id="{931614BB-1593-40ED-8113-2BD11870556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24" name="Freeform 22">
              <a:extLst>
                <a:ext uri="{FF2B5EF4-FFF2-40B4-BE49-F238E27FC236}">
                  <a16:creationId xmlns:a16="http://schemas.microsoft.com/office/drawing/2014/main" xmlns="" id="{2691871F-F15C-4E19-BC9C-78E5748D744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grpFill/>
            <a:ln>
              <a:noFill/>
            </a:ln>
          </p:spPr>
        </p:sp>
      </p:grpSp>
      <p:sp>
        <p:nvSpPr>
          <p:cNvPr id="2" name="Naslov 1">
            <a:extLst>
              <a:ext uri="{FF2B5EF4-FFF2-40B4-BE49-F238E27FC236}">
                <a16:creationId xmlns:a16="http://schemas.microsoft.com/office/drawing/2014/main" xmlns="" id="{9270A900-A48D-4F51-BCCA-5042291970B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04103" y="1318591"/>
            <a:ext cx="5800929" cy="4220820"/>
          </a:xfrm>
        </p:spPr>
        <p:txBody>
          <a:bodyPr anchor="ctr">
            <a:normAutofit/>
          </a:bodyPr>
          <a:lstStyle/>
          <a:p>
            <a:pPr algn="r">
              <a:lnSpc>
                <a:spcPct val="90000"/>
              </a:lnSpc>
            </a:pPr>
            <a:r>
              <a:rPr lang="en-GB" sz="3100" dirty="0" err="1">
                <a:solidFill>
                  <a:schemeClr val="tx2">
                    <a:lumMod val="75000"/>
                  </a:schemeClr>
                </a:solidFill>
              </a:rPr>
              <a:t>Priča</a:t>
            </a:r>
            <a:r>
              <a:rPr lang="en-GB" sz="3100" dirty="0">
                <a:solidFill>
                  <a:schemeClr val="tx2">
                    <a:lumMod val="75000"/>
                  </a:schemeClr>
                </a:solidFill>
              </a:rPr>
              <a:t> o </a:t>
            </a:r>
            <a:r>
              <a:rPr lang="en-GB" sz="3100" dirty="0" err="1">
                <a:solidFill>
                  <a:schemeClr val="tx2">
                    <a:lumMod val="75000"/>
                  </a:schemeClr>
                </a:solidFill>
              </a:rPr>
              <a:t>kulturnoj</a:t>
            </a:r>
            <a:r>
              <a:rPr lang="en-GB" sz="3100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GB" sz="3100" dirty="0" err="1">
                <a:solidFill>
                  <a:schemeClr val="tx2">
                    <a:lumMod val="75000"/>
                  </a:schemeClr>
                </a:solidFill>
              </a:rPr>
              <a:t>ostavštini</a:t>
            </a:r>
            <a:r>
              <a:rPr lang="en-GB" sz="3100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GB" sz="3100" dirty="0" err="1">
                <a:solidFill>
                  <a:schemeClr val="tx2">
                    <a:lumMod val="75000"/>
                  </a:schemeClr>
                </a:solidFill>
              </a:rPr>
              <a:t>Matije</a:t>
            </a:r>
            <a:r>
              <a:rPr lang="en-GB" sz="3100" dirty="0">
                <a:solidFill>
                  <a:schemeClr val="tx2">
                    <a:lumMod val="75000"/>
                  </a:schemeClr>
                </a:solidFill>
              </a:rPr>
              <a:t> Petra </a:t>
            </a:r>
            <a:r>
              <a:rPr lang="en-GB" sz="3100" dirty="0" err="1">
                <a:solidFill>
                  <a:schemeClr val="tx2">
                    <a:lumMod val="75000"/>
                  </a:schemeClr>
                </a:solidFill>
              </a:rPr>
              <a:t>Katančića</a:t>
            </a:r>
            <a:r>
              <a:rPr lang="hr-HR" sz="3100" dirty="0">
                <a:solidFill>
                  <a:schemeClr val="tx2">
                    <a:lumMod val="75000"/>
                  </a:schemeClr>
                </a:solidFill>
              </a:rPr>
              <a:t/>
            </a:r>
            <a:br>
              <a:rPr lang="hr-HR" sz="3100" dirty="0">
                <a:solidFill>
                  <a:schemeClr val="tx2">
                    <a:lumMod val="75000"/>
                  </a:schemeClr>
                </a:solidFill>
              </a:rPr>
            </a:br>
            <a:r>
              <a:rPr lang="hr-HR" sz="3100" dirty="0">
                <a:solidFill>
                  <a:schemeClr val="tx2">
                    <a:lumMod val="75000"/>
                  </a:schemeClr>
                </a:solidFill>
              </a:rPr>
              <a:t/>
            </a:r>
            <a:br>
              <a:rPr lang="hr-HR" sz="3100" dirty="0">
                <a:solidFill>
                  <a:schemeClr val="tx2">
                    <a:lumMod val="75000"/>
                  </a:schemeClr>
                </a:solidFill>
              </a:rPr>
            </a:br>
            <a:r>
              <a:rPr lang="hr-HR" sz="3100" dirty="0">
                <a:solidFill>
                  <a:schemeClr val="tx2">
                    <a:lumMod val="75000"/>
                  </a:schemeClr>
                </a:solidFill>
              </a:rPr>
              <a:t/>
            </a:r>
            <a:br>
              <a:rPr lang="hr-HR" sz="3100" dirty="0">
                <a:solidFill>
                  <a:schemeClr val="tx2">
                    <a:lumMod val="75000"/>
                  </a:schemeClr>
                </a:solidFill>
              </a:rPr>
            </a:br>
            <a:r>
              <a:rPr lang="hr-HR" sz="2000" b="1" dirty="0">
                <a:solidFill>
                  <a:schemeClr val="tx2">
                    <a:lumMod val="75000"/>
                  </a:schemeClr>
                </a:solidFill>
              </a:rPr>
              <a:t>Nositelj: </a:t>
            </a:r>
            <a:r>
              <a:rPr lang="hr-HR" sz="2000" dirty="0">
                <a:solidFill>
                  <a:schemeClr val="tx2">
                    <a:lumMod val="75000"/>
                  </a:schemeClr>
                </a:solidFill>
              </a:rPr>
              <a:t>Grad Valpovo</a:t>
            </a:r>
            <a:br>
              <a:rPr lang="hr-HR" sz="2000" dirty="0">
                <a:solidFill>
                  <a:schemeClr val="tx2">
                    <a:lumMod val="75000"/>
                  </a:schemeClr>
                </a:solidFill>
              </a:rPr>
            </a:br>
            <a:r>
              <a:rPr lang="hr-HR" sz="2000" b="1" dirty="0">
                <a:solidFill>
                  <a:schemeClr val="tx2">
                    <a:lumMod val="75000"/>
                  </a:schemeClr>
                </a:solidFill>
              </a:rPr>
              <a:t>Partneri:</a:t>
            </a:r>
            <a:r>
              <a:rPr lang="hr-HR" sz="2000" dirty="0">
                <a:solidFill>
                  <a:schemeClr val="tx2">
                    <a:lumMod val="75000"/>
                  </a:schemeClr>
                </a:solidFill>
              </a:rPr>
              <a:t> </a:t>
            </a:r>
            <a:br>
              <a:rPr lang="hr-HR" sz="2000" dirty="0">
                <a:solidFill>
                  <a:schemeClr val="tx2">
                    <a:lumMod val="75000"/>
                  </a:schemeClr>
                </a:solidFill>
              </a:rPr>
            </a:br>
            <a:r>
              <a:rPr lang="hr-HR" sz="2000" dirty="0">
                <a:solidFill>
                  <a:schemeClr val="tx2">
                    <a:lumMod val="75000"/>
                  </a:schemeClr>
                </a:solidFill>
              </a:rPr>
              <a:t>Turistička zajednica Grada Valpova </a:t>
            </a:r>
            <a:br>
              <a:rPr lang="hr-HR" sz="2000" dirty="0">
                <a:solidFill>
                  <a:schemeClr val="tx2">
                    <a:lumMod val="75000"/>
                  </a:schemeClr>
                </a:solidFill>
              </a:rPr>
            </a:br>
            <a:r>
              <a:rPr lang="it-IT" sz="2000" dirty="0">
                <a:solidFill>
                  <a:schemeClr val="tx2">
                    <a:lumMod val="75000"/>
                  </a:schemeClr>
                </a:solidFill>
              </a:rPr>
              <a:t>Ustanova za </a:t>
            </a:r>
            <a:r>
              <a:rPr lang="it-IT" sz="2000" dirty="0" err="1">
                <a:solidFill>
                  <a:schemeClr val="tx2">
                    <a:lumMod val="75000"/>
                  </a:schemeClr>
                </a:solidFill>
              </a:rPr>
              <a:t>kulturne</a:t>
            </a:r>
            <a:r>
              <a:rPr lang="it-IT" sz="2000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it-IT" sz="2000" dirty="0" err="1">
                <a:solidFill>
                  <a:schemeClr val="tx2">
                    <a:lumMod val="75000"/>
                  </a:schemeClr>
                </a:solidFill>
              </a:rPr>
              <a:t>djelatnosti</a:t>
            </a:r>
            <a:r>
              <a:rPr lang="it-IT" sz="2000" dirty="0">
                <a:solidFill>
                  <a:schemeClr val="tx2">
                    <a:lumMod val="75000"/>
                  </a:schemeClr>
                </a:solidFill>
              </a:rPr>
              <a:t> Ante </a:t>
            </a:r>
            <a:r>
              <a:rPr lang="it-IT" sz="2000" dirty="0" err="1">
                <a:solidFill>
                  <a:schemeClr val="tx2">
                    <a:lumMod val="75000"/>
                  </a:schemeClr>
                </a:solidFill>
              </a:rPr>
              <a:t>Evetović</a:t>
            </a:r>
            <a:r>
              <a:rPr lang="it-IT" sz="2000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it-IT" sz="2000" dirty="0" err="1">
                <a:solidFill>
                  <a:schemeClr val="tx2">
                    <a:lumMod val="75000"/>
                  </a:schemeClr>
                </a:solidFill>
              </a:rPr>
              <a:t>Miroljub</a:t>
            </a:r>
            <a:r>
              <a:rPr lang="hr-HR" sz="3100" dirty="0">
                <a:solidFill>
                  <a:schemeClr val="tx2">
                    <a:lumMod val="75000"/>
                  </a:schemeClr>
                </a:solidFill>
              </a:rPr>
              <a:t/>
            </a:r>
            <a:br>
              <a:rPr lang="hr-HR" sz="3100" dirty="0">
                <a:solidFill>
                  <a:schemeClr val="tx2">
                    <a:lumMod val="75000"/>
                  </a:schemeClr>
                </a:solidFill>
              </a:rPr>
            </a:br>
            <a:endParaRPr lang="en-GB" sz="20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Podnaslov 2">
            <a:extLst>
              <a:ext uri="{FF2B5EF4-FFF2-40B4-BE49-F238E27FC236}">
                <a16:creationId xmlns:a16="http://schemas.microsoft.com/office/drawing/2014/main" xmlns="" id="{686F90E6-D61F-4A78-AAB9-02A80B33AE7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855048" y="1871831"/>
            <a:ext cx="3084569" cy="3199806"/>
          </a:xfrm>
        </p:spPr>
        <p:txBody>
          <a:bodyPr anchor="ctr">
            <a:normAutofit/>
          </a:bodyPr>
          <a:lstStyle/>
          <a:p>
            <a:endParaRPr lang="hr-HR" dirty="0">
              <a:solidFill>
                <a:schemeClr val="tx2">
                  <a:lumMod val="75000"/>
                </a:schemeClr>
              </a:solidFill>
            </a:endParaRPr>
          </a:p>
          <a:p>
            <a:endParaRPr lang="en-GB" dirty="0">
              <a:solidFill>
                <a:schemeClr val="tx2">
                  <a:lumMod val="75000"/>
                </a:schemeClr>
              </a:solidFill>
            </a:endParaRP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xmlns="" id="{34D43EC1-35FA-4FC3-8526-F655CEB09D9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>
            <a:off x="7537196" y="1871831"/>
            <a:ext cx="0" cy="3200400"/>
          </a:xfrm>
          <a:prstGeom prst="line">
            <a:avLst/>
          </a:prstGeom>
          <a:ln w="158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3820511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xmlns="" id="{D9EB9BF0-FF6E-4B77-8563-B1B89B72EF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xmlns="" id="{DB74AF6F-0968-E8F6-69CC-85E39D1E20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3675" y="1406236"/>
            <a:ext cx="5852207" cy="4693228"/>
          </a:xfrm>
        </p:spPr>
        <p:txBody>
          <a:bodyPr>
            <a:normAutofit/>
          </a:bodyPr>
          <a:lstStyle/>
          <a:p>
            <a:r>
              <a:rPr lang="hr-HR" sz="1800" dirty="0"/>
              <a:t>Rea</a:t>
            </a:r>
            <a:r>
              <a:rPr lang="en-GB" sz="1800" dirty="0" err="1"/>
              <a:t>lizacija</a:t>
            </a:r>
            <a:r>
              <a:rPr lang="en-GB" sz="1800" dirty="0"/>
              <a:t> </a:t>
            </a:r>
            <a:r>
              <a:rPr lang="en-GB" sz="1800" dirty="0" err="1"/>
              <a:t>i</a:t>
            </a:r>
            <a:r>
              <a:rPr lang="en-GB" sz="1800" dirty="0"/>
              <a:t> </a:t>
            </a:r>
            <a:r>
              <a:rPr lang="en-GB" sz="1800" dirty="0" err="1"/>
              <a:t>prilagodba</a:t>
            </a:r>
            <a:r>
              <a:rPr lang="en-GB" sz="1800" dirty="0"/>
              <a:t> </a:t>
            </a:r>
            <a:r>
              <a:rPr lang="en-GB" sz="1800" dirty="0" err="1"/>
              <a:t>cjelokupnog</a:t>
            </a:r>
            <a:r>
              <a:rPr lang="en-GB" sz="1800" dirty="0"/>
              <a:t> </a:t>
            </a:r>
            <a:r>
              <a:rPr lang="en-GB" sz="1800" dirty="0" err="1"/>
              <a:t>prostora</a:t>
            </a:r>
            <a:r>
              <a:rPr lang="en-GB" sz="1800" dirty="0"/>
              <a:t> </a:t>
            </a:r>
            <a:r>
              <a:rPr lang="en-GB" sz="1800" dirty="0" err="1"/>
              <a:t>i</a:t>
            </a:r>
            <a:r>
              <a:rPr lang="en-GB" sz="1800" dirty="0"/>
              <a:t> </a:t>
            </a:r>
            <a:r>
              <a:rPr lang="en-GB" sz="1800" dirty="0" err="1"/>
              <a:t>digitalna</a:t>
            </a:r>
            <a:r>
              <a:rPr lang="en-GB" sz="1800" dirty="0"/>
              <a:t> </a:t>
            </a:r>
            <a:r>
              <a:rPr lang="en-GB" sz="1800" dirty="0" err="1"/>
              <a:t>priča</a:t>
            </a:r>
            <a:r>
              <a:rPr lang="en-GB" sz="1800" dirty="0"/>
              <a:t> -  </a:t>
            </a:r>
            <a:r>
              <a:rPr lang="en-GB" sz="1800" dirty="0" err="1"/>
              <a:t>kombinacija</a:t>
            </a:r>
            <a:r>
              <a:rPr lang="en-GB" sz="1800" dirty="0"/>
              <a:t> </a:t>
            </a:r>
            <a:r>
              <a:rPr lang="en-GB" sz="1800" dirty="0" err="1"/>
              <a:t>tehnologije</a:t>
            </a:r>
            <a:r>
              <a:rPr lang="en-GB" sz="1800" dirty="0"/>
              <a:t> </a:t>
            </a:r>
            <a:r>
              <a:rPr lang="en-GB" sz="1800" dirty="0" err="1"/>
              <a:t>virtualne</a:t>
            </a:r>
            <a:r>
              <a:rPr lang="en-GB" sz="1800" dirty="0"/>
              <a:t> (VR) </a:t>
            </a:r>
            <a:r>
              <a:rPr lang="en-GB" sz="1800" dirty="0" err="1"/>
              <a:t>i</a:t>
            </a:r>
            <a:r>
              <a:rPr lang="en-GB" sz="1800" dirty="0"/>
              <a:t> </a:t>
            </a:r>
            <a:r>
              <a:rPr lang="en-GB" sz="1800" dirty="0" err="1"/>
              <a:t>proširene</a:t>
            </a:r>
            <a:r>
              <a:rPr lang="en-GB" sz="1800" dirty="0"/>
              <a:t> </a:t>
            </a:r>
            <a:r>
              <a:rPr lang="en-GB" sz="1800" dirty="0" err="1"/>
              <a:t>stvarnosti</a:t>
            </a:r>
            <a:r>
              <a:rPr lang="en-GB" sz="1800" dirty="0"/>
              <a:t> (AR)</a:t>
            </a:r>
          </a:p>
          <a:p>
            <a:pPr marL="0" indent="0">
              <a:buNone/>
            </a:pPr>
            <a:r>
              <a:rPr lang="hr-HR" sz="1800" dirty="0"/>
              <a:t>„Digitalna priča o kulturnoj ostavštini Matije Petra Katančića“ izrađena za aplikacije na mobitelu sa IOS i Android platformom. U sklopu ove aktivnosti postavit će se 17 pristupnih točaka unutar obnovljenih i izgrađenih kulturnih dobra i na pristupnoj površini te će svi zainteresirani turisti dolaskom do pojedine točke u vremenu od 2 minute dobiti digitalnu priču o Matiji Petru Katančiću. Aktivnost je zamišljena kombinacijom tehnologije virtualne (VR) i proširene stvarnosti (AR) uz pomoć kojih će se posjetitelji imati prilike upoznati s poviješću Valpova i životom M.P. Katančića. </a:t>
            </a:r>
            <a:endParaRPr lang="hr-HR" dirty="0"/>
          </a:p>
        </p:txBody>
      </p:sp>
      <p:pic>
        <p:nvPicPr>
          <p:cNvPr id="4" name="Slika 3" descr="Slika na kojoj se prikazuje osoba, zid, na zatvorenom, pod&#10;&#10;Opis je automatski generiran">
            <a:extLst>
              <a:ext uri="{FF2B5EF4-FFF2-40B4-BE49-F238E27FC236}">
                <a16:creationId xmlns:a16="http://schemas.microsoft.com/office/drawing/2014/main" xmlns="" id="{797E309A-1DE4-9DF0-2C68-E8298CF7BC4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19" r="25148" b="2"/>
          <a:stretch/>
        </p:blipFill>
        <p:spPr>
          <a:xfrm>
            <a:off x="6750141" y="-68096"/>
            <a:ext cx="5441859" cy="5654940"/>
          </a:xfrm>
          <a:custGeom>
            <a:avLst/>
            <a:gdLst/>
            <a:ahLst/>
            <a:cxnLst/>
            <a:rect l="l" t="t" r="r" b="b"/>
            <a:pathLst>
              <a:path w="5441859" h="5654940">
                <a:moveTo>
                  <a:pt x="1041368" y="0"/>
                </a:moveTo>
                <a:lnTo>
                  <a:pt x="5441859" y="0"/>
                </a:lnTo>
                <a:lnTo>
                  <a:pt x="5441859" y="4820612"/>
                </a:lnTo>
                <a:lnTo>
                  <a:pt x="5285166" y="4957981"/>
                </a:lnTo>
                <a:cubicBezTo>
                  <a:pt x="4729628" y="5394557"/>
                  <a:pt x="4029081" y="5654940"/>
                  <a:pt x="3267719" y="5654940"/>
                </a:cubicBezTo>
                <a:cubicBezTo>
                  <a:pt x="1463008" y="5654940"/>
                  <a:pt x="0" y="4191932"/>
                  <a:pt x="0" y="2387221"/>
                </a:cubicBezTo>
                <a:cubicBezTo>
                  <a:pt x="0" y="1484866"/>
                  <a:pt x="365752" y="667936"/>
                  <a:pt x="957093" y="76595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64827010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xmlns="" id="{12CF333D-3F01-6C9C-29A7-B4AAF6EEE0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xmlns="" id="{3796EB1A-5941-D099-551C-3D57E3FFBC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85102" y="1717963"/>
            <a:ext cx="4913025" cy="4963391"/>
          </a:xfrm>
        </p:spPr>
        <p:txBody>
          <a:bodyPr/>
          <a:lstStyle/>
          <a:p>
            <a:r>
              <a:rPr lang="hr-HR" sz="1800" dirty="0"/>
              <a:t>Razvijen koncept </a:t>
            </a:r>
            <a:r>
              <a:rPr lang="en-GB" sz="1800" dirty="0" err="1"/>
              <a:t>promidžb</a:t>
            </a:r>
            <a:r>
              <a:rPr lang="hr-HR" sz="1800" dirty="0"/>
              <a:t>e</a:t>
            </a:r>
            <a:r>
              <a:rPr lang="en-GB" sz="1800" dirty="0"/>
              <a:t> </a:t>
            </a:r>
            <a:r>
              <a:rPr lang="en-GB" sz="1800" dirty="0" err="1"/>
              <a:t>kulturne</a:t>
            </a:r>
            <a:r>
              <a:rPr lang="en-GB" sz="1800" dirty="0"/>
              <a:t> </a:t>
            </a:r>
            <a:r>
              <a:rPr lang="en-GB" sz="1800" dirty="0" err="1"/>
              <a:t>ostavštine</a:t>
            </a:r>
            <a:r>
              <a:rPr lang="en-GB" sz="1800" dirty="0"/>
              <a:t> </a:t>
            </a:r>
            <a:r>
              <a:rPr lang="en-GB" sz="1800" dirty="0" err="1"/>
              <a:t>Matije</a:t>
            </a:r>
            <a:r>
              <a:rPr lang="en-GB" sz="1800" dirty="0"/>
              <a:t> Petra </a:t>
            </a:r>
            <a:r>
              <a:rPr lang="en-GB" sz="1800" dirty="0" err="1"/>
              <a:t>Katančića</a:t>
            </a:r>
            <a:r>
              <a:rPr lang="en-GB" sz="1800" dirty="0"/>
              <a:t> u </a:t>
            </a:r>
            <a:r>
              <a:rPr lang="en-GB" sz="1800" dirty="0" err="1"/>
              <a:t>sklopu</a:t>
            </a:r>
            <a:r>
              <a:rPr lang="en-GB" sz="1800" dirty="0"/>
              <a:t> </a:t>
            </a:r>
            <a:r>
              <a:rPr lang="en-GB" sz="1800" dirty="0" err="1"/>
              <a:t>kulturno</a:t>
            </a:r>
            <a:r>
              <a:rPr lang="en-GB" sz="1800" dirty="0"/>
              <a:t>- </a:t>
            </a:r>
            <a:r>
              <a:rPr lang="en-GB" sz="1800" dirty="0" err="1"/>
              <a:t>znanstvene</a:t>
            </a:r>
            <a:r>
              <a:rPr lang="en-GB" sz="1800" dirty="0"/>
              <a:t> </a:t>
            </a:r>
            <a:r>
              <a:rPr lang="en-GB" sz="1800" dirty="0" err="1"/>
              <a:t>manifestacije</a:t>
            </a:r>
            <a:r>
              <a:rPr lang="en-GB" sz="1800" dirty="0"/>
              <a:t> „Dani </a:t>
            </a:r>
            <a:r>
              <a:rPr lang="en-GB" sz="1800" dirty="0" err="1"/>
              <a:t>Matije</a:t>
            </a:r>
            <a:r>
              <a:rPr lang="en-GB" sz="1800" dirty="0"/>
              <a:t> Petra </a:t>
            </a:r>
            <a:r>
              <a:rPr lang="en-GB" sz="1800" dirty="0" err="1"/>
              <a:t>Katančića</a:t>
            </a:r>
            <a:r>
              <a:rPr lang="en-GB" sz="1800" dirty="0"/>
              <a:t>“ </a:t>
            </a:r>
            <a:r>
              <a:rPr lang="en-GB" sz="1800" dirty="0" err="1"/>
              <a:t>i</a:t>
            </a:r>
            <a:r>
              <a:rPr lang="en-GB" sz="1800" dirty="0"/>
              <a:t> </a:t>
            </a:r>
            <a:r>
              <a:rPr lang="en-GB" sz="1800" dirty="0" err="1"/>
              <a:t>kulturno-edukativnog</a:t>
            </a:r>
            <a:r>
              <a:rPr lang="en-GB" sz="1800" dirty="0"/>
              <a:t> </a:t>
            </a:r>
            <a:r>
              <a:rPr lang="en-GB" sz="1800" dirty="0" err="1"/>
              <a:t>festivala</a:t>
            </a:r>
            <a:r>
              <a:rPr lang="en-GB" sz="1800" dirty="0"/>
              <a:t> „</a:t>
            </a:r>
            <a:r>
              <a:rPr lang="en-GB" sz="1800" dirty="0" err="1"/>
              <a:t>Matijafest</a:t>
            </a:r>
            <a:r>
              <a:rPr lang="en-GB" sz="1800" dirty="0"/>
              <a:t>“.</a:t>
            </a:r>
            <a:endParaRPr lang="hr-HR" sz="1800" dirty="0"/>
          </a:p>
          <a:p>
            <a:r>
              <a:rPr lang="hr-HR" sz="1800" dirty="0"/>
              <a:t>Razvijena p</a:t>
            </a:r>
            <a:r>
              <a:rPr lang="en-GB" sz="1800" dirty="0" err="1"/>
              <a:t>latforma</a:t>
            </a:r>
            <a:r>
              <a:rPr lang="en-GB" sz="1800" dirty="0"/>
              <a:t> </a:t>
            </a:r>
            <a:r>
              <a:rPr lang="en-GB" sz="1800" dirty="0" err="1"/>
              <a:t>na</a:t>
            </a:r>
            <a:r>
              <a:rPr lang="en-GB" sz="1800" dirty="0"/>
              <a:t> </a:t>
            </a:r>
            <a:r>
              <a:rPr lang="en-GB" sz="1800" dirty="0" err="1"/>
              <a:t>osnovi</a:t>
            </a:r>
            <a:r>
              <a:rPr lang="en-GB" sz="1800" dirty="0"/>
              <a:t> </a:t>
            </a:r>
            <a:r>
              <a:rPr lang="en-GB" sz="1800" dirty="0" err="1"/>
              <a:t>koje</a:t>
            </a:r>
            <a:r>
              <a:rPr lang="hr-HR" sz="1800" dirty="0"/>
              <a:t> </a:t>
            </a:r>
            <a:r>
              <a:rPr lang="en-GB" sz="1800" dirty="0"/>
              <a:t>bi se </a:t>
            </a:r>
            <a:r>
              <a:rPr lang="en-GB" sz="1800" dirty="0" err="1"/>
              <a:t>gradila</a:t>
            </a:r>
            <a:r>
              <a:rPr lang="en-GB" sz="1800" dirty="0"/>
              <a:t> </a:t>
            </a:r>
            <a:r>
              <a:rPr lang="en-GB" sz="1800" dirty="0" err="1"/>
              <a:t>daljnja</a:t>
            </a:r>
            <a:r>
              <a:rPr lang="en-GB" sz="1800" dirty="0"/>
              <a:t> </a:t>
            </a:r>
            <a:r>
              <a:rPr lang="en-GB" sz="1800" dirty="0" err="1"/>
              <a:t>istraživanja</a:t>
            </a:r>
            <a:r>
              <a:rPr lang="en-GB" sz="1800" dirty="0"/>
              <a:t> </a:t>
            </a:r>
            <a:r>
              <a:rPr lang="en-GB" sz="1800" dirty="0" err="1"/>
              <a:t>Katančićeve</a:t>
            </a:r>
            <a:r>
              <a:rPr lang="en-GB" sz="1800" dirty="0"/>
              <a:t> </a:t>
            </a:r>
            <a:r>
              <a:rPr lang="en-GB" sz="1800" dirty="0" err="1"/>
              <a:t>ostavštine</a:t>
            </a:r>
            <a:r>
              <a:rPr lang="en-GB" sz="1800" dirty="0"/>
              <a:t> </a:t>
            </a:r>
            <a:r>
              <a:rPr lang="en-GB" sz="1800" dirty="0" err="1"/>
              <a:t>i</a:t>
            </a:r>
            <a:r>
              <a:rPr lang="en-GB" sz="1800" dirty="0"/>
              <a:t> </a:t>
            </a:r>
            <a:r>
              <a:rPr lang="en-GB" sz="1800" dirty="0" err="1"/>
              <a:t>na</a:t>
            </a:r>
            <a:r>
              <a:rPr lang="en-GB" sz="1800" dirty="0"/>
              <a:t> </a:t>
            </a:r>
            <a:r>
              <a:rPr lang="en-GB" sz="1800" dirty="0" err="1"/>
              <a:t>stručan</a:t>
            </a:r>
            <a:r>
              <a:rPr lang="en-GB" sz="1800" dirty="0"/>
              <a:t> </a:t>
            </a:r>
            <a:r>
              <a:rPr lang="en-GB" sz="1800" dirty="0" err="1"/>
              <a:t>način</a:t>
            </a:r>
            <a:r>
              <a:rPr lang="en-GB" sz="1800" dirty="0"/>
              <a:t> </a:t>
            </a:r>
            <a:r>
              <a:rPr lang="en-GB" sz="1800" dirty="0" err="1"/>
              <a:t>populariziralo</a:t>
            </a:r>
            <a:r>
              <a:rPr lang="en-GB" sz="1800" dirty="0"/>
              <a:t> </a:t>
            </a:r>
            <a:r>
              <a:rPr lang="en-GB" sz="1800" dirty="0" err="1"/>
              <a:t>Katančićevo</a:t>
            </a:r>
            <a:r>
              <a:rPr lang="en-GB" sz="1800" dirty="0"/>
              <a:t> </a:t>
            </a:r>
            <a:r>
              <a:rPr lang="en-GB" sz="1800" dirty="0" err="1"/>
              <a:t>djelo</a:t>
            </a:r>
            <a:r>
              <a:rPr lang="en-GB" sz="1800" dirty="0"/>
              <a:t> </a:t>
            </a:r>
            <a:r>
              <a:rPr lang="en-GB" sz="1800" dirty="0" err="1"/>
              <a:t>kroz</a:t>
            </a:r>
            <a:r>
              <a:rPr lang="en-GB" sz="1800" dirty="0"/>
              <a:t> </a:t>
            </a:r>
            <a:r>
              <a:rPr lang="en-GB" sz="1800" dirty="0" err="1"/>
              <a:t>radionice</a:t>
            </a:r>
            <a:r>
              <a:rPr lang="en-GB" sz="1800" dirty="0"/>
              <a:t>, </a:t>
            </a:r>
            <a:r>
              <a:rPr lang="en-GB" sz="1800" dirty="0" err="1"/>
              <a:t>predavanja</a:t>
            </a:r>
            <a:r>
              <a:rPr lang="en-GB" sz="1800" dirty="0"/>
              <a:t>, </a:t>
            </a:r>
            <a:r>
              <a:rPr lang="en-GB" sz="1800" dirty="0" err="1"/>
              <a:t>sajmova</a:t>
            </a:r>
            <a:r>
              <a:rPr lang="en-GB" sz="1800" dirty="0"/>
              <a:t>.</a:t>
            </a:r>
            <a:endParaRPr lang="hr-HR" sz="1800" dirty="0"/>
          </a:p>
          <a:p>
            <a:endParaRPr lang="hr-HR" dirty="0"/>
          </a:p>
        </p:txBody>
      </p:sp>
      <p:pic>
        <p:nvPicPr>
          <p:cNvPr id="4" name="Slika 3" descr="Slika na kojoj se prikazuje osoba, držanje, ruka&#10;&#10;Opis je automatski generiran">
            <a:extLst>
              <a:ext uri="{FF2B5EF4-FFF2-40B4-BE49-F238E27FC236}">
                <a16:creationId xmlns:a16="http://schemas.microsoft.com/office/drawing/2014/main" xmlns="" id="{D0C00B1D-2214-D092-3DA2-10851687039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577" b="15326"/>
          <a:stretch/>
        </p:blipFill>
        <p:spPr>
          <a:xfrm>
            <a:off x="6096000" y="45027"/>
            <a:ext cx="6069184" cy="2839783"/>
          </a:xfrm>
          <a:custGeom>
            <a:avLst/>
            <a:gdLst/>
            <a:ahLst/>
            <a:cxnLst/>
            <a:rect l="l" t="t" r="r" b="b"/>
            <a:pathLst>
              <a:path w="6069184" h="2839783">
                <a:moveTo>
                  <a:pt x="0" y="0"/>
                </a:moveTo>
                <a:lnTo>
                  <a:pt x="6069184" y="0"/>
                </a:lnTo>
                <a:lnTo>
                  <a:pt x="6063823" y="106160"/>
                </a:lnTo>
                <a:cubicBezTo>
                  <a:pt x="5907891" y="1641596"/>
                  <a:pt x="4611168" y="2839783"/>
                  <a:pt x="3034592" y="2839783"/>
                </a:cubicBezTo>
                <a:cubicBezTo>
                  <a:pt x="1458016" y="2839783"/>
                  <a:pt x="161292" y="1641596"/>
                  <a:pt x="5360" y="106160"/>
                </a:cubicBezTo>
                <a:close/>
              </a:path>
            </a:pathLst>
          </a:custGeom>
        </p:spPr>
      </p:pic>
      <p:pic>
        <p:nvPicPr>
          <p:cNvPr id="6" name="Slika 5" descr="Slika na kojoj se prikazuje tekst, osoba&#10;&#10;Opis je automatski generiran">
            <a:extLst>
              <a:ext uri="{FF2B5EF4-FFF2-40B4-BE49-F238E27FC236}">
                <a16:creationId xmlns:a16="http://schemas.microsoft.com/office/drawing/2014/main" xmlns="" id="{E9883D50-3176-E129-5EB5-7F9A7BC3B3C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97"/>
          <a:stretch/>
        </p:blipFill>
        <p:spPr>
          <a:xfrm>
            <a:off x="7190587" y="3124784"/>
            <a:ext cx="5001415" cy="3733214"/>
          </a:xfrm>
          <a:custGeom>
            <a:avLst/>
            <a:gdLst/>
            <a:ahLst/>
            <a:cxnLst/>
            <a:rect l="l" t="t" r="r" b="b"/>
            <a:pathLst>
              <a:path w="5001415" h="3733214">
                <a:moveTo>
                  <a:pt x="3044952" y="0"/>
                </a:moveTo>
                <a:cubicBezTo>
                  <a:pt x="3780687" y="0"/>
                  <a:pt x="4455477" y="260939"/>
                  <a:pt x="4981824" y="695319"/>
                </a:cubicBezTo>
                <a:lnTo>
                  <a:pt x="5001415" y="713124"/>
                </a:lnTo>
                <a:lnTo>
                  <a:pt x="5001415" y="3733214"/>
                </a:lnTo>
                <a:lnTo>
                  <a:pt x="81043" y="3733214"/>
                </a:lnTo>
                <a:lnTo>
                  <a:pt x="61862" y="3658617"/>
                </a:lnTo>
                <a:cubicBezTo>
                  <a:pt x="21301" y="3460397"/>
                  <a:pt x="0" y="3255162"/>
                  <a:pt x="0" y="3044952"/>
                </a:cubicBezTo>
                <a:cubicBezTo>
                  <a:pt x="0" y="1363271"/>
                  <a:pt x="1363271" y="0"/>
                  <a:pt x="3044952" y="0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11784822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xmlns="" id="{0598EE9A-60E1-1235-BFCC-2C30312195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xmlns="" id="{2D431EE8-43B3-CF07-932E-8E10993D2F9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hr-HR" dirty="0"/>
              <a:t>Suradnici na projektu:</a:t>
            </a:r>
          </a:p>
          <a:p>
            <a:pPr marL="514350" indent="-514350">
              <a:buFont typeface="+mj-lt"/>
              <a:buAutoNum type="arabicPeriod"/>
            </a:pPr>
            <a:r>
              <a:rPr lang="hr-HR" dirty="0"/>
              <a:t>Dr. sc. Dinko Župan, Institut za povijest</a:t>
            </a:r>
          </a:p>
          <a:p>
            <a:pPr marL="514350" indent="-514350">
              <a:buFont typeface="+mj-lt"/>
              <a:buAutoNum type="arabicPeriod"/>
            </a:pPr>
            <a:r>
              <a:rPr lang="hr-HR" dirty="0"/>
              <a:t>Valpovački poduzetnički centar d.o.o.</a:t>
            </a:r>
          </a:p>
          <a:p>
            <a:r>
              <a:rPr lang="hr-HR" dirty="0"/>
              <a:t>Izvođači:</a:t>
            </a:r>
          </a:p>
          <a:p>
            <a:pPr marL="514350" indent="-514350">
              <a:buFont typeface="+mj-lt"/>
              <a:buAutoNum type="arabicPeriod"/>
            </a:pPr>
            <a:r>
              <a:rPr lang="hr-HR" dirty="0" err="1"/>
              <a:t>Spectre</a:t>
            </a:r>
            <a:r>
              <a:rPr lang="hr-HR" dirty="0"/>
              <a:t> d.o.o. </a:t>
            </a:r>
          </a:p>
          <a:p>
            <a:pPr marL="514350" indent="-514350">
              <a:buFont typeface="+mj-lt"/>
              <a:buAutoNum type="arabicPeriod"/>
            </a:pPr>
            <a:r>
              <a:rPr lang="hr-HR" sz="1900" dirty="0" err="1"/>
              <a:t>Trinas</a:t>
            </a:r>
            <a:r>
              <a:rPr lang="hr-HR" sz="1900" dirty="0"/>
              <a:t> projekt </a:t>
            </a:r>
            <a:r>
              <a:rPr lang="hr-HR" dirty="0"/>
              <a:t>d.o.o.</a:t>
            </a:r>
          </a:p>
          <a:p>
            <a:pPr marL="514350" indent="-514350">
              <a:buFont typeface="+mj-lt"/>
              <a:buAutoNum type="arabicPeriod"/>
            </a:pPr>
            <a:r>
              <a:rPr lang="hr-HR" dirty="0" err="1"/>
              <a:t>Dies</a:t>
            </a:r>
            <a:r>
              <a:rPr lang="hr-HR" dirty="0"/>
              <a:t> d.o.o.</a:t>
            </a:r>
          </a:p>
          <a:p>
            <a:pPr marL="514350" indent="-514350">
              <a:buFont typeface="+mj-lt"/>
              <a:buAutoNum type="arabicPeriod"/>
            </a:pPr>
            <a:r>
              <a:rPr lang="hr-HR" dirty="0" err="1"/>
              <a:t>Teh</a:t>
            </a:r>
            <a:r>
              <a:rPr lang="hr-HR" dirty="0"/>
              <a:t>-gradnja d.o.o</a:t>
            </a:r>
          </a:p>
          <a:p>
            <a:pPr marL="514350" indent="-514350">
              <a:buFont typeface="+mj-lt"/>
              <a:buAutoNum type="arabicPeriod"/>
            </a:pPr>
            <a:r>
              <a:rPr lang="da-DK" dirty="0"/>
              <a:t>K.M.D. servis d.o.o.</a:t>
            </a:r>
            <a:endParaRPr lang="hr-HR" dirty="0"/>
          </a:p>
          <a:p>
            <a:pPr marL="514350" indent="-514350">
              <a:buFont typeface="+mj-lt"/>
              <a:buAutoNum type="arabicPeriod"/>
            </a:pPr>
            <a:r>
              <a:rPr lang="hr-HR" dirty="0"/>
              <a:t>FIND-ING d.o.o.</a:t>
            </a:r>
          </a:p>
          <a:p>
            <a:pPr marL="514350" indent="-514350">
              <a:buFont typeface="+mj-lt"/>
              <a:buAutoNum type="arabicPeriod"/>
            </a:pPr>
            <a:r>
              <a:rPr lang="pl-PL" dirty="0"/>
              <a:t>Krešendo, obrt za grafičke usluge</a:t>
            </a:r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26013359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xmlns="" id="{47C399C5-6B19-4B48-BE20-D0E5A5018F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008761"/>
            <a:ext cx="10515600" cy="4351338"/>
          </a:xfrm>
        </p:spPr>
        <p:txBody>
          <a:bodyPr>
            <a:normAutofit/>
          </a:bodyPr>
          <a:lstStyle/>
          <a:p>
            <a:endParaRPr lang="hr-HR" dirty="0"/>
          </a:p>
          <a:p>
            <a:r>
              <a:rPr lang="en-GB" dirty="0" err="1"/>
              <a:t>Ukupna</a:t>
            </a:r>
            <a:r>
              <a:rPr lang="en-GB" dirty="0"/>
              <a:t> </a:t>
            </a:r>
            <a:r>
              <a:rPr lang="en-GB" dirty="0" err="1"/>
              <a:t>vrijednost</a:t>
            </a:r>
            <a:r>
              <a:rPr lang="en-GB" dirty="0"/>
              <a:t> </a:t>
            </a:r>
            <a:r>
              <a:rPr lang="en-GB" dirty="0" err="1"/>
              <a:t>projekta</a:t>
            </a:r>
            <a:r>
              <a:rPr lang="en-GB" dirty="0"/>
              <a:t>: 16.556.559,12 </a:t>
            </a:r>
            <a:r>
              <a:rPr lang="en-GB" dirty="0" err="1"/>
              <a:t>kn</a:t>
            </a:r>
            <a:endParaRPr lang="en-GB" dirty="0"/>
          </a:p>
          <a:p>
            <a:r>
              <a:rPr lang="hr-HR" dirty="0"/>
              <a:t>EU</a:t>
            </a:r>
            <a:r>
              <a:rPr lang="en-GB" dirty="0"/>
              <a:t>: 7.725.835,70 </a:t>
            </a:r>
            <a:r>
              <a:rPr lang="en-GB" dirty="0" err="1"/>
              <a:t>kn</a:t>
            </a:r>
            <a:r>
              <a:rPr lang="hr-HR" dirty="0"/>
              <a:t> (46,66%)</a:t>
            </a:r>
          </a:p>
          <a:p>
            <a:r>
              <a:rPr lang="hr-HR" dirty="0"/>
              <a:t>MRFFEU: 4.310.568,15(26,04%)</a:t>
            </a:r>
          </a:p>
          <a:p>
            <a:r>
              <a:rPr lang="hr-HR" dirty="0"/>
              <a:t>Grad Valpovo: 4.520.135,36 (27,30%)</a:t>
            </a:r>
            <a:endParaRPr lang="en-GB" dirty="0"/>
          </a:p>
          <a:p>
            <a:r>
              <a:rPr lang="en-GB" dirty="0" err="1"/>
              <a:t>Trajanje</a:t>
            </a:r>
            <a:r>
              <a:rPr lang="en-GB" dirty="0"/>
              <a:t> </a:t>
            </a:r>
            <a:r>
              <a:rPr lang="en-GB" dirty="0" err="1"/>
              <a:t>projekta</a:t>
            </a:r>
            <a:r>
              <a:rPr lang="en-GB" dirty="0"/>
              <a:t>: 01.11.2019. – </a:t>
            </a:r>
            <a:r>
              <a:rPr lang="hr-HR" dirty="0"/>
              <a:t>01</a:t>
            </a:r>
            <a:r>
              <a:rPr lang="en-GB" dirty="0"/>
              <a:t>.</a:t>
            </a:r>
            <a:r>
              <a:rPr lang="hr-HR" dirty="0"/>
              <a:t>10</a:t>
            </a:r>
            <a:r>
              <a:rPr lang="en-GB" dirty="0"/>
              <a:t>.2022</a:t>
            </a:r>
            <a:endParaRPr lang="hr-HR" dirty="0"/>
          </a:p>
          <a:p>
            <a:r>
              <a:rPr lang="hr-HR" dirty="0"/>
              <a:t>Projekt je prijavljen u sklopu Urbane aglomeracije Osijek. </a:t>
            </a:r>
          </a:p>
          <a:p>
            <a:r>
              <a:rPr lang="hr-HR" dirty="0"/>
              <a:t>PT1: Ministarstvo regionalnog razvoja i EU fondova</a:t>
            </a:r>
          </a:p>
          <a:p>
            <a:r>
              <a:rPr lang="hr-HR" dirty="0"/>
              <a:t>PT2: Središnja agencija za financiranje i ugovaranje (SAFU)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529789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xmlns="" id="{D87DCF18-AE8F-8BAC-643D-BE0CBA7900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Analiza stanja prije prijave</a:t>
            </a:r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xmlns="" id="{095167EF-F38C-62D3-E1A2-6F428631D4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hr-HR" dirty="0"/>
              <a:t>Analiza stanja pokazala je da na području urbane aglomeracije Osijek postoje brojni objekti kulturne baštine registrirane i one koje su u postupku registracije od strane Ministarstva kulture, Konzervatorskog odjela u Osijeku. S područja Osječko-baranjske županije čak 61 % zaštićenih objekata nalazi se na području UA Osijek. Situacija na terenu ukazuje da je veliki broj zaštićenih objekata kulturne baštine zapuštena i u nedovoljnoj mjeri obnovljena. Daljnji razlozi zapuštenosti kulturne baštine postoje s jedne strane zbog složenih procedura postupka obnove, a s druge strane velikih troškova revitalizacije kulturnih objekata. Gospodarski i turistički potencijal koje nudi kulturno nasljeđe nedovoljno je prepoznato, nisu uspostavljeni mehanizmi upravljanja kulturnom baštinom i sustavi prezentacije od strane turističkog sektora</a:t>
            </a:r>
          </a:p>
          <a:p>
            <a:r>
              <a:rPr lang="hr-HR" dirty="0"/>
              <a:t>Predloženi projekt: Dvorac Prandau </a:t>
            </a:r>
            <a:r>
              <a:rPr lang="hr-HR" dirty="0" err="1"/>
              <a:t>Normann</a:t>
            </a:r>
            <a:r>
              <a:rPr lang="hr-HR" dirty="0"/>
              <a:t>, ideja za </a:t>
            </a:r>
            <a:r>
              <a:rPr lang="hr-HR"/>
              <a:t>projekt MPK: </a:t>
            </a:r>
            <a:r>
              <a:rPr lang="hr-HR" dirty="0"/>
              <a:t>kraj 2017. godine</a:t>
            </a:r>
          </a:p>
          <a:p>
            <a:r>
              <a:rPr lang="hr-HR" dirty="0"/>
              <a:t>Prema podacima Turističkog ureda u Valpovu je tijekom 2018. godine posjetilo ukupno 3025 turista od toga 1874 domaćih turista i 1151 stranih turista, ukupno je ostvareno 8915 noćenja.</a:t>
            </a:r>
          </a:p>
        </p:txBody>
      </p:sp>
    </p:spTree>
    <p:extLst>
      <p:ext uri="{BB962C8B-B14F-4D97-AF65-F5344CB8AC3E}">
        <p14:creationId xmlns:p14="http://schemas.microsoft.com/office/powerpoint/2010/main" val="21927382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xmlns="" id="{C2AD0460-798D-3BB2-86C4-CBE4FB3A5C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xmlns="" id="{9291DEA3-B8C0-C91B-73DF-C97A513D2E6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OPĆI CILJ</a:t>
            </a:r>
            <a:r>
              <a:rPr lang="hr-HR" dirty="0"/>
              <a:t> PROJEKTA</a:t>
            </a:r>
            <a:r>
              <a:rPr lang="en-GB" dirty="0"/>
              <a:t>: </a:t>
            </a:r>
            <a:r>
              <a:rPr lang="en-GB" dirty="0" err="1"/>
              <a:t>Stavljanje</a:t>
            </a:r>
            <a:r>
              <a:rPr lang="hr-HR" dirty="0"/>
              <a:t> </a:t>
            </a:r>
            <a:r>
              <a:rPr lang="en-GB" dirty="0" err="1"/>
              <a:t>kulturne</a:t>
            </a:r>
            <a:r>
              <a:rPr lang="en-GB" dirty="0"/>
              <a:t> </a:t>
            </a:r>
            <a:r>
              <a:rPr lang="en-GB" dirty="0" err="1"/>
              <a:t>baštine</a:t>
            </a:r>
            <a:r>
              <a:rPr lang="en-GB" dirty="0"/>
              <a:t> </a:t>
            </a:r>
            <a:r>
              <a:rPr lang="en-GB" dirty="0" err="1"/>
              <a:t>na</a:t>
            </a:r>
            <a:r>
              <a:rPr lang="en-GB" dirty="0"/>
              <a:t> </a:t>
            </a:r>
            <a:r>
              <a:rPr lang="en-GB" dirty="0" err="1"/>
              <a:t>području</a:t>
            </a:r>
            <a:r>
              <a:rPr lang="en-GB" dirty="0"/>
              <a:t> Grada Valpova u </a:t>
            </a:r>
            <a:r>
              <a:rPr lang="en-GB" dirty="0" err="1"/>
              <a:t>turističku</a:t>
            </a:r>
            <a:r>
              <a:rPr lang="en-GB" dirty="0"/>
              <a:t> </a:t>
            </a:r>
            <a:r>
              <a:rPr lang="en-GB" dirty="0" err="1"/>
              <a:t>funkciju</a:t>
            </a:r>
            <a:r>
              <a:rPr lang="en-GB" dirty="0"/>
              <a:t> </a:t>
            </a:r>
            <a:r>
              <a:rPr lang="en-GB" dirty="0" err="1"/>
              <a:t>te</a:t>
            </a:r>
            <a:r>
              <a:rPr lang="en-GB" dirty="0"/>
              <a:t> </a:t>
            </a:r>
            <a:r>
              <a:rPr lang="en-GB" dirty="0" err="1"/>
              <a:t>poticanje</a:t>
            </a:r>
            <a:r>
              <a:rPr lang="en-GB" dirty="0"/>
              <a:t> </a:t>
            </a:r>
            <a:r>
              <a:rPr lang="en-GB" dirty="0" err="1"/>
              <a:t>održivog</a:t>
            </a:r>
            <a:r>
              <a:rPr lang="en-GB" dirty="0"/>
              <a:t> </a:t>
            </a:r>
            <a:r>
              <a:rPr lang="en-GB" dirty="0" err="1"/>
              <a:t>gospodarenja</a:t>
            </a:r>
            <a:r>
              <a:rPr lang="en-GB" dirty="0"/>
              <a:t> </a:t>
            </a:r>
            <a:r>
              <a:rPr lang="en-GB" dirty="0" err="1"/>
              <a:t>kulturnom</a:t>
            </a:r>
            <a:r>
              <a:rPr lang="en-GB" dirty="0"/>
              <a:t> </a:t>
            </a:r>
            <a:r>
              <a:rPr lang="en-GB" dirty="0" err="1"/>
              <a:t>baštinom</a:t>
            </a:r>
            <a:r>
              <a:rPr lang="en-GB" dirty="0"/>
              <a:t> </a:t>
            </a:r>
            <a:r>
              <a:rPr lang="en-GB" dirty="0" err="1"/>
              <a:t>čime</a:t>
            </a:r>
            <a:r>
              <a:rPr lang="en-GB" dirty="0"/>
              <a:t> </a:t>
            </a:r>
            <a:r>
              <a:rPr lang="en-GB" dirty="0" err="1"/>
              <a:t>će</a:t>
            </a:r>
            <a:r>
              <a:rPr lang="en-GB" dirty="0"/>
              <a:t> se </a:t>
            </a:r>
            <a:r>
              <a:rPr lang="en-GB" dirty="0" err="1"/>
              <a:t>doprinijeti</a:t>
            </a:r>
            <a:r>
              <a:rPr lang="en-GB" dirty="0"/>
              <a:t> </a:t>
            </a:r>
            <a:r>
              <a:rPr lang="en-GB" dirty="0" err="1"/>
              <a:t>gospodarski</a:t>
            </a:r>
            <a:r>
              <a:rPr lang="en-GB" dirty="0"/>
              <a:t> </a:t>
            </a:r>
            <a:r>
              <a:rPr lang="en-GB" dirty="0" err="1"/>
              <a:t>rast</a:t>
            </a:r>
            <a:r>
              <a:rPr lang="en-GB" dirty="0"/>
              <a:t>. </a:t>
            </a:r>
            <a:r>
              <a:rPr lang="en-GB" dirty="0" err="1"/>
              <a:t>Upravo</a:t>
            </a:r>
            <a:r>
              <a:rPr lang="en-GB" dirty="0"/>
              <a:t> </a:t>
            </a:r>
            <a:r>
              <a:rPr lang="en-GB" dirty="0" err="1"/>
              <a:t>predloženi</a:t>
            </a:r>
            <a:r>
              <a:rPr lang="en-GB" dirty="0"/>
              <a:t> </a:t>
            </a:r>
            <a:r>
              <a:rPr lang="en-GB" dirty="0" err="1"/>
              <a:t>projekt</a:t>
            </a:r>
            <a:r>
              <a:rPr lang="hr-HR" dirty="0"/>
              <a:t> </a:t>
            </a:r>
            <a:r>
              <a:rPr lang="en-GB" dirty="0" err="1"/>
              <a:t>doprinosi</a:t>
            </a:r>
            <a:r>
              <a:rPr lang="en-GB" dirty="0"/>
              <a:t> </a:t>
            </a:r>
            <a:r>
              <a:rPr lang="en-GB" dirty="0" err="1"/>
              <a:t>razvoju</a:t>
            </a:r>
            <a:r>
              <a:rPr lang="en-GB" dirty="0"/>
              <a:t> </a:t>
            </a:r>
            <a:r>
              <a:rPr lang="en-GB" dirty="0" err="1"/>
              <a:t>gospodarstva</a:t>
            </a:r>
            <a:r>
              <a:rPr lang="en-GB" dirty="0"/>
              <a:t> </a:t>
            </a:r>
            <a:r>
              <a:rPr lang="hr-HR" dirty="0"/>
              <a:t>kroz </a:t>
            </a:r>
            <a:r>
              <a:rPr lang="hr-HR" dirty="0" err="1"/>
              <a:t>brendiranje</a:t>
            </a:r>
            <a:r>
              <a:rPr lang="hr-HR" dirty="0"/>
              <a:t> Matije Petra Katančića.</a:t>
            </a:r>
          </a:p>
          <a:p>
            <a:r>
              <a:rPr lang="en-GB" dirty="0"/>
              <a:t>SPECIFIČNI CILJ: </a:t>
            </a:r>
            <a:r>
              <a:rPr lang="en-GB" dirty="0" err="1"/>
              <a:t>Sanacija</a:t>
            </a:r>
            <a:r>
              <a:rPr lang="en-GB" dirty="0"/>
              <a:t> </a:t>
            </a:r>
            <a:r>
              <a:rPr lang="en-GB" dirty="0" err="1"/>
              <a:t>i</a:t>
            </a:r>
            <a:r>
              <a:rPr lang="en-GB" dirty="0"/>
              <a:t> </a:t>
            </a:r>
            <a:r>
              <a:rPr lang="en-GB" dirty="0" err="1"/>
              <a:t>dogradnja</a:t>
            </a:r>
            <a:r>
              <a:rPr lang="en-GB" dirty="0"/>
              <a:t>, </a:t>
            </a:r>
            <a:r>
              <a:rPr lang="en-GB" dirty="0" err="1"/>
              <a:t>te</a:t>
            </a:r>
            <a:r>
              <a:rPr lang="en-GB" dirty="0"/>
              <a:t> </a:t>
            </a:r>
            <a:r>
              <a:rPr lang="en-GB" dirty="0" err="1"/>
              <a:t>opremanje</a:t>
            </a:r>
            <a:r>
              <a:rPr lang="en-GB" dirty="0"/>
              <a:t> </a:t>
            </a:r>
            <a:r>
              <a:rPr lang="en-GB" dirty="0" err="1"/>
              <a:t>pojedinačnog</a:t>
            </a:r>
            <a:r>
              <a:rPr lang="en-GB" dirty="0"/>
              <a:t> </a:t>
            </a:r>
            <a:r>
              <a:rPr lang="en-GB" dirty="0" err="1"/>
              <a:t>kulturnog</a:t>
            </a:r>
            <a:r>
              <a:rPr lang="en-GB" dirty="0"/>
              <a:t> dobra </a:t>
            </a:r>
            <a:r>
              <a:rPr lang="en-GB" dirty="0" err="1"/>
              <a:t>crkve</a:t>
            </a:r>
            <a:r>
              <a:rPr lang="en-GB" dirty="0"/>
              <a:t> </a:t>
            </a:r>
            <a:r>
              <a:rPr lang="en-GB" dirty="0" err="1"/>
              <a:t>Bezgrešnog</a:t>
            </a:r>
            <a:r>
              <a:rPr lang="en-GB" dirty="0"/>
              <a:t> </a:t>
            </a:r>
            <a:r>
              <a:rPr lang="en-GB" dirty="0" err="1"/>
              <a:t>začeća</a:t>
            </a:r>
            <a:r>
              <a:rPr lang="en-GB" dirty="0"/>
              <a:t> BDM </a:t>
            </a:r>
            <a:r>
              <a:rPr lang="en-GB" dirty="0" err="1"/>
              <a:t>sa</a:t>
            </a:r>
            <a:r>
              <a:rPr lang="en-GB" dirty="0"/>
              <a:t> </a:t>
            </a:r>
            <a:r>
              <a:rPr lang="en-GB" dirty="0" err="1"/>
              <a:t>župnim</a:t>
            </a:r>
            <a:r>
              <a:rPr lang="en-GB" dirty="0"/>
              <a:t> </a:t>
            </a:r>
            <a:r>
              <a:rPr lang="en-GB" dirty="0" err="1"/>
              <a:t>dvorom</a:t>
            </a:r>
            <a:r>
              <a:rPr lang="en-GB" dirty="0"/>
              <a:t> (</a:t>
            </a:r>
            <a:r>
              <a:rPr lang="en-GB" dirty="0" err="1"/>
              <a:t>oznaka</a:t>
            </a:r>
            <a:r>
              <a:rPr lang="en-GB" dirty="0"/>
              <a:t>: Z- 1273), </a:t>
            </a:r>
            <a:r>
              <a:rPr lang="en-GB" dirty="0" err="1"/>
              <a:t>te</a:t>
            </a:r>
            <a:r>
              <a:rPr lang="en-GB" dirty="0"/>
              <a:t> </a:t>
            </a:r>
            <a:r>
              <a:rPr lang="en-GB" dirty="0" err="1"/>
              <a:t>adaptacija</a:t>
            </a:r>
            <a:r>
              <a:rPr lang="en-GB" dirty="0"/>
              <a:t>, </a:t>
            </a:r>
            <a:r>
              <a:rPr lang="en-GB" dirty="0" err="1"/>
              <a:t>izgradnja</a:t>
            </a:r>
            <a:r>
              <a:rPr lang="en-GB" dirty="0"/>
              <a:t> </a:t>
            </a:r>
            <a:r>
              <a:rPr lang="en-GB" dirty="0" err="1"/>
              <a:t>i</a:t>
            </a:r>
            <a:r>
              <a:rPr lang="en-GB" dirty="0"/>
              <a:t> </a:t>
            </a:r>
            <a:r>
              <a:rPr lang="en-GB" dirty="0" err="1"/>
              <a:t>opremanje</a:t>
            </a:r>
            <a:r>
              <a:rPr lang="hr-HR" dirty="0"/>
              <a:t> </a:t>
            </a:r>
            <a:r>
              <a:rPr lang="en-GB" dirty="0" err="1"/>
              <a:t>prateće</a:t>
            </a:r>
            <a:r>
              <a:rPr lang="en-GB" dirty="0"/>
              <a:t> </a:t>
            </a:r>
            <a:r>
              <a:rPr lang="en-GB" dirty="0" err="1"/>
              <a:t>infrastrukture</a:t>
            </a:r>
            <a:r>
              <a:rPr lang="en-GB" dirty="0"/>
              <a:t> </a:t>
            </a:r>
            <a:r>
              <a:rPr lang="en-GB" dirty="0" err="1"/>
              <a:t>uz</a:t>
            </a:r>
            <a:r>
              <a:rPr lang="en-GB" dirty="0"/>
              <a:t> </a:t>
            </a:r>
            <a:r>
              <a:rPr lang="en-GB" dirty="0" err="1"/>
              <a:t>razvoj</a:t>
            </a:r>
            <a:r>
              <a:rPr lang="en-GB" dirty="0"/>
              <a:t> </a:t>
            </a:r>
            <a:r>
              <a:rPr lang="en-GB" dirty="0" err="1"/>
              <a:t>turističkog</a:t>
            </a:r>
            <a:r>
              <a:rPr lang="en-GB" dirty="0"/>
              <a:t> </a:t>
            </a:r>
            <a:r>
              <a:rPr lang="en-GB" dirty="0" err="1"/>
              <a:t>sadržaja</a:t>
            </a:r>
            <a:r>
              <a:rPr lang="en-GB" dirty="0"/>
              <a:t>.</a:t>
            </a:r>
          </a:p>
          <a:p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6183586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xmlns="" id="{46FBC946-2A7C-4427-F263-1CAE3F3AAC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Rezultati studije</a:t>
            </a:r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xmlns="" id="{C6CECE17-9918-91B2-9DAB-047CDB7E0CF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endParaRPr lang="hr-HR" dirty="0"/>
          </a:p>
          <a:p>
            <a:r>
              <a:rPr lang="hr-HR" dirty="0"/>
              <a:t>Obnovom i razvojem pratećeg sadržaja kroz ovaj Integrirani program očekuje povećanje posjetitelja na godišnjoj razini za 1000 posjetitelja.</a:t>
            </a:r>
          </a:p>
          <a:p>
            <a:r>
              <a:rPr lang="hr-HR" dirty="0"/>
              <a:t>Provedbom projekta očekuje se razvoj 1 novoosnovanog MSP-a</a:t>
            </a:r>
          </a:p>
          <a:p>
            <a:r>
              <a:rPr lang="hr-HR" dirty="0"/>
              <a:t>Razvoj 3 nova turistička sadržaja/ proizvoda, a to su manifestacije Dani Matije Petra Katančića, </a:t>
            </a:r>
            <a:r>
              <a:rPr lang="hr-HR" dirty="0" err="1"/>
              <a:t>Matijafest</a:t>
            </a:r>
            <a:r>
              <a:rPr lang="hr-HR" dirty="0"/>
              <a:t> i razvoj Digitalne priče o kulturnoj ostavštini MPK kroz VR i AR tehnologiju</a:t>
            </a:r>
          </a:p>
          <a:p>
            <a:r>
              <a:rPr lang="pl-PL" dirty="0"/>
              <a:t>Porast broja zaposlenih- 4 osobe indirektno u ostalim sektorima.</a:t>
            </a:r>
            <a:endParaRPr lang="hr-HR" dirty="0"/>
          </a:p>
          <a:p>
            <a:r>
              <a:rPr lang="hr-HR" dirty="0"/>
              <a:t>Okolišni rezultati:</a:t>
            </a:r>
          </a:p>
          <a:p>
            <a:r>
              <a:rPr lang="hr-HR" dirty="0"/>
              <a:t>Sukladno dobivenom mišljenju Upravnog odjela Osječko-baranjske županije za prostorno planiranje, zaštitu okoliša i prirode sve projektne aktivnosti nemaju negativnih utjecaja na okoliš ni ekološku mrežu, te također projekt nije obuhvaćen kroz posebne uvjete zaštite prirodne baštine</a:t>
            </a:r>
          </a:p>
          <a:p>
            <a:endParaRPr lang="hr-HR" dirty="0"/>
          </a:p>
          <a:p>
            <a:r>
              <a:rPr lang="hr-HR" dirty="0"/>
              <a:t>Ekonomski rezultati:</a:t>
            </a:r>
          </a:p>
          <a:p>
            <a:r>
              <a:rPr lang="hr-HR" dirty="0"/>
              <a:t>Ekonomska stopa povrata iznosi 4,58 %, dok je neto sadašnja vrijednost projekta u monetarnim uvjetima 226.276,04 kn. Odnos koristi i troškova iznosi 1,40 Prezentirani pokazatelji govore o ekonomskim povratima koji opravdavaju projekt. </a:t>
            </a:r>
          </a:p>
        </p:txBody>
      </p:sp>
    </p:spTree>
    <p:extLst>
      <p:ext uri="{BB962C8B-B14F-4D97-AF65-F5344CB8AC3E}">
        <p14:creationId xmlns:p14="http://schemas.microsoft.com/office/powerpoint/2010/main" val="24783796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xmlns="" id="{BFA88C66-FB5C-4AA0-BF86-2B67C8E8D8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Rezultati projekta:</a:t>
            </a:r>
            <a:br>
              <a:rPr lang="hr-HR" dirty="0"/>
            </a:br>
            <a:endParaRPr lang="en-GB" dirty="0"/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xmlns="" id="{5D891607-28FC-4430-BD63-6AD887EFCCAE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hr-HR" dirty="0"/>
              <a:t>Izvršeni radovi na dogradnji i sanaciji</a:t>
            </a:r>
            <a:r>
              <a:rPr lang="en-GB" dirty="0"/>
              <a:t> </a:t>
            </a:r>
            <a:r>
              <a:rPr lang="en-GB" dirty="0" err="1"/>
              <a:t>pojedinačnog</a:t>
            </a:r>
            <a:r>
              <a:rPr lang="en-GB" dirty="0"/>
              <a:t> </a:t>
            </a:r>
            <a:r>
              <a:rPr lang="en-GB" dirty="0" err="1"/>
              <a:t>kulturnog</a:t>
            </a:r>
            <a:r>
              <a:rPr lang="en-GB" dirty="0"/>
              <a:t> dobra </a:t>
            </a:r>
            <a:r>
              <a:rPr lang="en-GB" dirty="0" err="1"/>
              <a:t>Crkve</a:t>
            </a:r>
            <a:r>
              <a:rPr lang="en-GB" dirty="0"/>
              <a:t> </a:t>
            </a:r>
            <a:r>
              <a:rPr lang="en-GB" dirty="0" err="1"/>
              <a:t>Bezgrešnog</a:t>
            </a:r>
            <a:r>
              <a:rPr lang="en-GB" dirty="0"/>
              <a:t> </a:t>
            </a:r>
            <a:r>
              <a:rPr lang="en-GB" dirty="0" err="1"/>
              <a:t>začeća</a:t>
            </a:r>
            <a:r>
              <a:rPr lang="en-GB" dirty="0"/>
              <a:t> </a:t>
            </a:r>
            <a:r>
              <a:rPr lang="en-GB" dirty="0" err="1"/>
              <a:t>Djevice</a:t>
            </a:r>
            <a:r>
              <a:rPr lang="en-GB" dirty="0"/>
              <a:t> Marije (</a:t>
            </a:r>
            <a:r>
              <a:rPr lang="en-GB" dirty="0" err="1"/>
              <a:t>završe</a:t>
            </a:r>
            <a:r>
              <a:rPr lang="hr-HR" dirty="0"/>
              <a:t>ni</a:t>
            </a:r>
            <a:r>
              <a:rPr lang="en-GB" dirty="0"/>
              <a:t> </a:t>
            </a:r>
            <a:r>
              <a:rPr lang="en-GB" dirty="0" err="1"/>
              <a:t>radov</a:t>
            </a:r>
            <a:r>
              <a:rPr lang="hr-HR" dirty="0"/>
              <a:t>i</a:t>
            </a:r>
            <a:r>
              <a:rPr lang="en-GB" dirty="0"/>
              <a:t> </a:t>
            </a:r>
            <a:r>
              <a:rPr lang="en-GB" dirty="0" err="1"/>
              <a:t>hidroizolacije</a:t>
            </a:r>
            <a:r>
              <a:rPr lang="en-GB" dirty="0"/>
              <a:t> </a:t>
            </a:r>
            <a:r>
              <a:rPr lang="en-GB" dirty="0" err="1"/>
              <a:t>i</a:t>
            </a:r>
            <a:r>
              <a:rPr lang="en-GB" dirty="0"/>
              <a:t> </a:t>
            </a:r>
            <a:r>
              <a:rPr lang="en-GB" dirty="0" err="1"/>
              <a:t>uređen</a:t>
            </a:r>
            <a:r>
              <a:rPr lang="hr-HR" dirty="0"/>
              <a:t>a</a:t>
            </a:r>
            <a:r>
              <a:rPr lang="en-GB" dirty="0"/>
              <a:t> </a:t>
            </a:r>
            <a:r>
              <a:rPr lang="en-GB" dirty="0" err="1"/>
              <a:t>fasad</a:t>
            </a:r>
            <a:r>
              <a:rPr lang="hr-HR" dirty="0"/>
              <a:t>a</a:t>
            </a:r>
            <a:r>
              <a:rPr lang="en-GB" dirty="0"/>
              <a:t>).</a:t>
            </a:r>
          </a:p>
          <a:p>
            <a:endParaRPr lang="en-GB" dirty="0"/>
          </a:p>
        </p:txBody>
      </p:sp>
      <p:sp>
        <p:nvSpPr>
          <p:cNvPr id="9" name="Rezervirano mjesto sadržaja 8">
            <a:extLst>
              <a:ext uri="{FF2B5EF4-FFF2-40B4-BE49-F238E27FC236}">
                <a16:creationId xmlns:a16="http://schemas.microsoft.com/office/drawing/2014/main" xmlns="" id="{1178D0FF-82C5-2B94-D601-76088ADB3FEF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4" name="Objekt 3">
            <a:extLst>
              <a:ext uri="{FF2B5EF4-FFF2-40B4-BE49-F238E27FC236}">
                <a16:creationId xmlns:a16="http://schemas.microsoft.com/office/drawing/2014/main" xmlns="" id="{3B7CBEC8-29C5-2695-7474-B6D6ABAD317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05508996"/>
              </p:ext>
            </p:extLst>
          </p:nvPr>
        </p:nvGraphicFramePr>
        <p:xfrm>
          <a:off x="6518608" y="828675"/>
          <a:ext cx="4307306" cy="5934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" name="Acrobat Document" r:id="rId3" imgW="5667162" imgH="8020050" progId="AcroExch.Document.DC">
                  <p:embed/>
                </p:oleObj>
              </mc:Choice>
              <mc:Fallback>
                <p:oleObj name="Acrobat Document" r:id="rId3" imgW="5667162" imgH="8020050" progId="AcroExch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6518608" y="828675"/>
                        <a:ext cx="4307306" cy="59340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7915344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xmlns="" id="{59CA828B-5ED5-4382-5F72-29F47E4B09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65430" y="629268"/>
            <a:ext cx="6586491" cy="1286160"/>
          </a:xfrm>
        </p:spPr>
        <p:txBody>
          <a:bodyPr anchor="b">
            <a:normAutofit/>
          </a:bodyPr>
          <a:lstStyle/>
          <a:p>
            <a:endParaRPr lang="hr-HR"/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xmlns="" id="{7D11A94B-958A-288E-CFB0-8B22391422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65431" y="2438400"/>
            <a:ext cx="6586489" cy="3785419"/>
          </a:xfrm>
        </p:spPr>
        <p:txBody>
          <a:bodyPr>
            <a:normAutofit/>
          </a:bodyPr>
          <a:lstStyle/>
          <a:p>
            <a:r>
              <a:rPr lang="en-GB" sz="2000"/>
              <a:t>Izgra</a:t>
            </a:r>
            <a:r>
              <a:rPr lang="hr-HR" sz="2000"/>
              <a:t>đen</a:t>
            </a:r>
            <a:r>
              <a:rPr lang="en-GB" sz="2000"/>
              <a:t> Memorijal</a:t>
            </a:r>
            <a:r>
              <a:rPr lang="hr-HR" sz="2000"/>
              <a:t>ni</a:t>
            </a:r>
            <a:r>
              <a:rPr lang="en-GB" sz="2000"/>
              <a:t> cent</a:t>
            </a:r>
            <a:r>
              <a:rPr lang="hr-HR" sz="2000"/>
              <a:t>ar</a:t>
            </a:r>
            <a:r>
              <a:rPr lang="en-GB" sz="2000"/>
              <a:t> Matija Petar Katančić u sklopu župnog dvora.</a:t>
            </a:r>
          </a:p>
          <a:p>
            <a:r>
              <a:rPr lang="en-GB" sz="2000"/>
              <a:t>Zgrada ukupne površine 211m2 u čijem će se središnjem dijelu </a:t>
            </a:r>
            <a:r>
              <a:rPr lang="hr-HR" sz="2000"/>
              <a:t>se nalazi</a:t>
            </a:r>
            <a:r>
              <a:rPr lang="en-GB" sz="2000"/>
              <a:t> multifunkcionalna dvorana pod nazivom Katančić i Biblija.</a:t>
            </a:r>
          </a:p>
          <a:p>
            <a:pPr marL="0" indent="0">
              <a:buNone/>
            </a:pPr>
            <a:endParaRPr lang="hr-HR" sz="2000" dirty="0"/>
          </a:p>
        </p:txBody>
      </p:sp>
      <p:pic>
        <p:nvPicPr>
          <p:cNvPr id="6" name="Slika 5">
            <a:extLst>
              <a:ext uri="{FF2B5EF4-FFF2-40B4-BE49-F238E27FC236}">
                <a16:creationId xmlns:a16="http://schemas.microsoft.com/office/drawing/2014/main" xmlns="" id="{EFD2F435-CFBC-5FFD-87D8-00329467801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1840" r="18816" b="-1"/>
          <a:stretch/>
        </p:blipFill>
        <p:spPr>
          <a:xfrm>
            <a:off x="20" y="10"/>
            <a:ext cx="4635571" cy="6857990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8971109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xmlns="" id="{11033F82-A5C8-C1FC-BAC2-8B37F301AB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65430" y="629268"/>
            <a:ext cx="6586491" cy="1286160"/>
          </a:xfrm>
        </p:spPr>
        <p:txBody>
          <a:bodyPr anchor="b">
            <a:normAutofit/>
          </a:bodyPr>
          <a:lstStyle/>
          <a:p>
            <a:endParaRPr lang="hr-HR"/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xmlns="" id="{F0F547E0-B737-9A3A-65A3-B391D9439E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65431" y="2438400"/>
            <a:ext cx="6586489" cy="3785419"/>
          </a:xfrm>
        </p:spPr>
        <p:txBody>
          <a:bodyPr>
            <a:normAutofit/>
          </a:bodyPr>
          <a:lstStyle/>
          <a:p>
            <a:r>
              <a:rPr lang="hr-HR" sz="2000"/>
              <a:t>Odrađeni radovi adaptacije</a:t>
            </a:r>
            <a:r>
              <a:rPr lang="en-GB" sz="2000"/>
              <a:t> i opremanj</a:t>
            </a:r>
            <a:r>
              <a:rPr lang="hr-HR" sz="2000"/>
              <a:t>a</a:t>
            </a:r>
            <a:r>
              <a:rPr lang="en-GB" sz="2000"/>
              <a:t> Edukacijsko-interpretacijskog centra (čestica kč.br. 1999)</a:t>
            </a:r>
          </a:p>
          <a:p>
            <a:r>
              <a:rPr lang="hr-HR" sz="2000"/>
              <a:t>Ukupno </a:t>
            </a:r>
            <a:r>
              <a:rPr lang="en-GB" sz="2000"/>
              <a:t>opremljen na 3 etaže gdje </a:t>
            </a:r>
            <a:r>
              <a:rPr lang="hr-HR" sz="2000"/>
              <a:t>su </a:t>
            </a:r>
            <a:r>
              <a:rPr lang="en-GB" sz="2000"/>
              <a:t>smješteni brojni turistički sadržaji u svrhu edukacije turista i prezentacije lika i djela Matije Petra Katančića, a sve pod nazivom „Katančićev vremeplov“.</a:t>
            </a:r>
          </a:p>
          <a:p>
            <a:pPr marL="0" indent="0">
              <a:buNone/>
            </a:pPr>
            <a:endParaRPr lang="hr-HR" sz="2000"/>
          </a:p>
        </p:txBody>
      </p:sp>
      <p:pic>
        <p:nvPicPr>
          <p:cNvPr id="4" name="Slika 3">
            <a:extLst>
              <a:ext uri="{FF2B5EF4-FFF2-40B4-BE49-F238E27FC236}">
                <a16:creationId xmlns:a16="http://schemas.microsoft.com/office/drawing/2014/main" xmlns="" id="{0DC2EFA6-8B41-5561-A1A6-4A7F74A2F35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9084" r="20220"/>
          <a:stretch/>
        </p:blipFill>
        <p:spPr>
          <a:xfrm>
            <a:off x="20" y="10"/>
            <a:ext cx="4635571" cy="6857990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39309077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xmlns="" id="{B52A08F6-4F19-77A4-A57B-6703C95860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65430" y="629268"/>
            <a:ext cx="6586491" cy="1286160"/>
          </a:xfrm>
        </p:spPr>
        <p:txBody>
          <a:bodyPr anchor="b">
            <a:normAutofit/>
          </a:bodyPr>
          <a:lstStyle/>
          <a:p>
            <a:endParaRPr lang="hr-HR"/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xmlns="" id="{73601921-8817-EAEB-9F3B-1F46E99807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65431" y="2438400"/>
            <a:ext cx="6586489" cy="3785419"/>
          </a:xfrm>
        </p:spPr>
        <p:txBody>
          <a:bodyPr>
            <a:normAutofit/>
          </a:bodyPr>
          <a:lstStyle/>
          <a:p>
            <a:r>
              <a:rPr lang="hr-HR" sz="2000"/>
              <a:t>Izgrađene p</a:t>
            </a:r>
            <a:r>
              <a:rPr lang="en-GB" sz="2000"/>
              <a:t>ristupne površine kompleksu crkve, župnog dvora i edukacijsko-interpretacijskog centra na trgu Kralja Tomislava u Valpovu</a:t>
            </a:r>
            <a:r>
              <a:rPr lang="hr-HR" sz="2000"/>
              <a:t> u ukupnoj površini 7000m2. </a:t>
            </a:r>
            <a:endParaRPr lang="en-GB" sz="2000"/>
          </a:p>
          <a:p>
            <a:pPr marL="0" indent="0">
              <a:buNone/>
            </a:pPr>
            <a:endParaRPr lang="hr-HR" sz="2000"/>
          </a:p>
        </p:txBody>
      </p:sp>
      <p:pic>
        <p:nvPicPr>
          <p:cNvPr id="1026" name="Picture 2" descr="U Valpovu svečano otvoren novouređeni središnji trg — SIB.hr">
            <a:extLst>
              <a:ext uri="{FF2B5EF4-FFF2-40B4-BE49-F238E27FC236}">
                <a16:creationId xmlns:a16="http://schemas.microsoft.com/office/drawing/2014/main" xmlns="" id="{B4E52864-1BBC-E100-7551-5492C3BA41A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460" r="38856" b="-1"/>
          <a:stretch/>
        </p:blipFill>
        <p:spPr bwMode="auto">
          <a:xfrm>
            <a:off x="20" y="10"/>
            <a:ext cx="4635571" cy="6857990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18227849"/>
      </p:ext>
    </p:extLst>
  </p:cSld>
  <p:clrMapOvr>
    <a:masterClrMapping/>
  </p:clrMapOvr>
</p:sld>
</file>

<file path=ppt/theme/theme1.xml><?xml version="1.0" encoding="utf-8"?>
<a:theme xmlns:a="http://schemas.openxmlformats.org/drawingml/2006/main" name="Pramen">
  <a:themeElements>
    <a:clrScheme name="Pramen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Pramen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Pramen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228</TotalTime>
  <Words>813</Words>
  <Application>Microsoft Office PowerPoint</Application>
  <PresentationFormat>Prilagođeno</PresentationFormat>
  <Paragraphs>49</Paragraphs>
  <Slides>12</Slides>
  <Notes>0</Notes>
  <HiddenSlides>0</HiddenSlides>
  <MMClips>0</MMClips>
  <ScaleCrop>false</ScaleCrop>
  <HeadingPairs>
    <vt:vector size="6" baseType="variant">
      <vt:variant>
        <vt:lpstr>Tema</vt:lpstr>
      </vt:variant>
      <vt:variant>
        <vt:i4>1</vt:i4>
      </vt:variant>
      <vt:variant>
        <vt:lpstr>Uloženi OLE poslužitelji</vt:lpstr>
      </vt:variant>
      <vt:variant>
        <vt:i4>1</vt:i4>
      </vt:variant>
      <vt:variant>
        <vt:lpstr>Naslovi slajdova</vt:lpstr>
      </vt:variant>
      <vt:variant>
        <vt:i4>12</vt:i4>
      </vt:variant>
    </vt:vector>
  </HeadingPairs>
  <TitlesOfParts>
    <vt:vector size="14" baseType="lpstr">
      <vt:lpstr>Pramen</vt:lpstr>
      <vt:lpstr>Acrobat Document</vt:lpstr>
      <vt:lpstr>Priča o kulturnoj ostavštini Matije Petra Katančića   Nositelj: Grad Valpovo Partneri:  Turistička zajednica Grada Valpova  Ustanova za kulturne djelatnosti Ante Evetović Miroljub </vt:lpstr>
      <vt:lpstr>PowerPointova prezentacija</vt:lpstr>
      <vt:lpstr>Analiza stanja prije prijave</vt:lpstr>
      <vt:lpstr>PowerPointova prezentacija</vt:lpstr>
      <vt:lpstr>Rezultati studije</vt:lpstr>
      <vt:lpstr>Rezultati projekta: 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Priča o kulturnoj ostavštini Matije Petra Katančića</dc:title>
  <dc:creator>Iva Hlavac</dc:creator>
  <cp:lastModifiedBy>Vladimir Vazdar</cp:lastModifiedBy>
  <cp:revision>16</cp:revision>
  <dcterms:created xsi:type="dcterms:W3CDTF">2020-08-24T07:47:53Z</dcterms:created>
  <dcterms:modified xsi:type="dcterms:W3CDTF">2022-09-30T10:51:32Z</dcterms:modified>
</cp:coreProperties>
</file>