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2" r:id="rId115"/>
    <p:sldId id="371" r:id="rId1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41C"/>
    <a:srgbClr val="663300"/>
    <a:srgbClr val="409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vijetli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vijetli stil 3 - Isticanj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ijetli stil 3 - Isticanj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ijetli stil 1 - Isticanj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2" autoAdjust="0"/>
  </p:normalViewPr>
  <p:slideViewPr>
    <p:cSldViewPr>
      <p:cViewPr>
        <p:scale>
          <a:sx n="77" d="100"/>
          <a:sy n="77" d="100"/>
        </p:scale>
        <p:origin x="-111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CF52A-8BC0-454E-A172-115E97128B2E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BE8EE-DAE3-4317-8763-F8C132ADB26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98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6701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BE8EE-DAE3-4317-8763-F8C132ADB262}" type="slidenum">
              <a:rPr lang="hr-HR" smtClean="0"/>
              <a:pPr/>
              <a:t>85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061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88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6701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89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2096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E219C-F1E7-494F-8034-E19A648CC2F2}" type="slidenum">
              <a:rPr lang="el-GR" smtClean="0"/>
              <a:pPr/>
              <a:t>97</a:t>
            </a:fld>
            <a:endParaRPr lang="el-G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6712D-8C8D-4253-AA45-FBAEC57F1134}" type="slidenum">
              <a:rPr lang="hr-HR" smtClean="0"/>
              <a:pPr/>
              <a:t>99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0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6712D-8C8D-4253-AA45-FBAEC57F1134}" type="slidenum">
              <a:rPr lang="hr-HR" smtClean="0"/>
              <a:pPr/>
              <a:t>100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0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BE8EE-DAE3-4317-8763-F8C132ADB262}" type="slidenum">
              <a:rPr lang="hr-HR" smtClean="0"/>
              <a:pPr/>
              <a:t>102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061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105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6701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106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209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357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670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357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6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AD5FA-9DC2-4EA3-A2AA-AFA4058CA15A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69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E219C-F1E7-494F-8034-E19A648CC2F2}" type="slidenum">
              <a:rPr lang="el-GR" smtClean="0"/>
              <a:pPr/>
              <a:t>80</a:t>
            </a:fld>
            <a:endParaRPr lang="el-G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6712D-8C8D-4253-AA45-FBAEC57F1134}" type="slidenum">
              <a:rPr lang="hr-HR" smtClean="0"/>
              <a:pPr/>
              <a:t>82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0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6712D-8C8D-4253-AA45-FBAEC57F1134}" type="slidenum">
              <a:rPr lang="hr-HR" smtClean="0"/>
              <a:pPr/>
              <a:t>83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BCBFD-9660-4D27-85DC-CE3BEEFC18D2}" type="datetimeFigureOut">
              <a:rPr lang="hr-HR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F6E1-7E0F-4205-8D14-E31F3749F6E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-108520" y="188972"/>
            <a:ext cx="925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 smtClean="0">
                <a:solidFill>
                  <a:srgbClr val="96210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hr-HR" sz="6000" b="1" dirty="0">
              <a:solidFill>
                <a:srgbClr val="9621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likovni rezultat za beer images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pic>
        <p:nvPicPr>
          <p:cNvPr id="1026" name="Picture 2" descr="C:\Users\dinko\Documents\Kvizovi\Materijal za kviz\PUB kviz Rom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" y="0"/>
            <a:ext cx="913490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6107815" y="2799810"/>
            <a:ext cx="2987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600" b="1" dirty="0" smtClean="0">
                <a:latin typeface="Algerian" pitchFamily="82" charset="0"/>
                <a:cs typeface="Arial" pitchFamily="34" charset="0"/>
              </a:rPr>
              <a:t> XXI.</a:t>
            </a:r>
            <a:endParaRPr lang="hr-HR" sz="10000" b="1" dirty="0">
              <a:latin typeface="Algerian" pitchFamily="82" charset="0"/>
              <a:cs typeface="Arial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089212" y="2388366"/>
            <a:ext cx="3163307" cy="23367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>
              <a:buAutoNum type="arabicPeriod"/>
            </a:pPr>
            <a:r>
              <a:rPr lang="hr-HR" sz="5400" dirty="0" smtClean="0">
                <a:latin typeface="Algerian" pitchFamily="82" charset="0"/>
              </a:rPr>
              <a:t>Evo </a:t>
            </a:r>
          </a:p>
          <a:p>
            <a:r>
              <a:rPr lang="hr-HR" sz="5400" dirty="0" smtClean="0">
                <a:latin typeface="Algerian" pitchFamily="82" charset="0"/>
              </a:rPr>
              <a:t>me Doma </a:t>
            </a:r>
            <a:endParaRPr lang="hr-HR" sz="5400" dirty="0">
              <a:latin typeface="Algerian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4248" y="5373216"/>
            <a:ext cx="2088232" cy="14847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 kviza</a:t>
            </a:r>
          </a:p>
          <a:p>
            <a:pPr algn="ctr"/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Dinko </a:t>
            </a:r>
            <a:r>
              <a:rPr lang="hr-HR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Župan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246" y="5532317"/>
            <a:ext cx="2353522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155574" y="5877272"/>
            <a:ext cx="23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r-HR" sz="24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alpovstina.info</a:t>
            </a:r>
            <a:endParaRPr lang="hr-HR" sz="24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2068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glazbeni instrument pronalazimo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imenu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turske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valute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turska valu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5249" r="8564" b="28603"/>
          <a:stretch/>
        </p:blipFill>
        <p:spPr bwMode="auto">
          <a:xfrm>
            <a:off x="1449943" y="2060848"/>
            <a:ext cx="63953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4463" y="188640"/>
            <a:ext cx="9099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3-5.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Hawking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1993. glumio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u jednoj epizodi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Zvjezdanih staza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u kojoj je igrao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poker. Tko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su bila ostala tri igrača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pokera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3-5.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 u toj epizodi?</a:t>
            </a:r>
          </a:p>
          <a:p>
            <a:pPr lvl="0" algn="ctr"/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3. Einstein 	4. Data	 5. Newton 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erijskiubojica.hr/wp-content/uploads/2017/09/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0602"/>
          <a:stretch/>
        </p:blipFill>
        <p:spPr bwMode="auto">
          <a:xfrm>
            <a:off x="1468626" y="2721762"/>
            <a:ext cx="6192688" cy="39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20272" y="4184075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5292080" y="4413157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1871700" y="4184075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871700" y="4152934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hr-HR" sz="2800" dirty="0"/>
          </a:p>
        </p:txBody>
      </p:sp>
      <p:sp>
        <p:nvSpPr>
          <p:cNvPr id="11" name="Rectangle 10"/>
          <p:cNvSpPr/>
          <p:nvPr/>
        </p:nvSpPr>
        <p:spPr>
          <a:xfrm>
            <a:off x="7090933" y="4210497"/>
            <a:ext cx="56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5292080" y="445404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14419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82998" y="260648"/>
            <a:ext cx="518109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ožujku ove godine proteklo je 202 godine od rođenja Petra Preradovića našeg istaknutog pjesnika.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No, Petar Preradović nikada ne bi pisao pjesme na hrvatskom jeziku da na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njega nije utjecao jedan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drugi hrvatski velikan.</a:t>
            </a:r>
          </a:p>
          <a:p>
            <a:pPr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kome je riječ?</a:t>
            </a:r>
          </a:p>
          <a:p>
            <a:pPr algn="ctr"/>
            <a:endParaRPr lang="hr-HR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Ivan Kukuljević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(odgovor na slici)</a:t>
            </a:r>
          </a:p>
        </p:txBody>
      </p:sp>
      <p:pic>
        <p:nvPicPr>
          <p:cNvPr id="3" name="Picture 2" descr="Ivan Kukuljevic Sakcinski 1889 Mukarovsk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538" r="1340" b="15374"/>
          <a:stretch/>
        </p:blipFill>
        <p:spPr bwMode="auto">
          <a:xfrm>
            <a:off x="5629518" y="296456"/>
            <a:ext cx="3445428" cy="40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" y="260648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Ona je daljinska plivačica i prva Hrvatica koja je preplivala La Manche te prva osoba iz Hrvatske kojoj je uspjelo preplivati Molokai kanal na Havajima. </a:t>
            </a:r>
          </a:p>
          <a:p>
            <a:pPr algn="ctr"/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Kako se zove ta mlada hrvatska heroina? </a:t>
            </a:r>
          </a:p>
          <a:p>
            <a:pPr algn="ctr"/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Dina Levačić</a:t>
            </a:r>
            <a:endParaRPr lang="hr-HR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likovni rezultat za dina levaÄiÄ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dina levaÄiÄ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dina levaÄiÄ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8" descr="Slikovni rezultat za dina levaÄiÄ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10" descr="Slikovni rezultat za dina levaÄiÄ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12" descr="Slikovni rezultat za dina levaÄiÄ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AutoShape 14" descr="Slikovni rezultat za dina levaÄiÄ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36" name="Picture 16" descr="Slikovni rezultat za dina levaÄiÄ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4069"/>
          <a:stretch/>
        </p:blipFill>
        <p:spPr bwMode="auto">
          <a:xfrm>
            <a:off x="1351503" y="2924944"/>
            <a:ext cx="6373961" cy="37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18864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kademik Zlatko Bourek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(slikar, redatelj, lutkar i scenograf) najpoznatiji je po izradi scenografije za crtani film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Profesor Baltazar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 Koji hrvatski grad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mu je bio inspiracija za Baltazar grad?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Rijeka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baltazar gr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r="9206" b="15388"/>
          <a:stretch/>
        </p:blipFill>
        <p:spPr bwMode="auto">
          <a:xfrm>
            <a:off x="449288" y="2389369"/>
            <a:ext cx="8352928" cy="4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93132"/>
              </p:ext>
            </p:extLst>
          </p:nvPr>
        </p:nvGraphicFramePr>
        <p:xfrm>
          <a:off x="323528" y="1196752"/>
          <a:ext cx="8496944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1872208"/>
                <a:gridCol w="216024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Foxy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Lady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Bleach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internet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Voodoo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Child</a:t>
                      </a:r>
                      <a:endParaRPr lang="hr-HR" sz="280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767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Nevermind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trgovina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Hey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Joe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avion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Utero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rijeka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Hendrix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Boeing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Nirvana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Amazon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Seattle</a:t>
                      </a:r>
                      <a:endParaRPr lang="hr-HR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Pravokutnik 1"/>
          <p:cNvSpPr/>
          <p:nvPr/>
        </p:nvSpPr>
        <p:spPr>
          <a:xfrm>
            <a:off x="568036" y="260648"/>
            <a:ext cx="3457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Asocijacija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Južna i Sjeverna Koreja imaju isto ime za valutu,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 naziv te valute izgovara se jednako kao i prezime najuspješnije skijašice u povijesti alpskog skijanja. Kako se zove ta valuta?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Von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(Lindsey Vonn)</a:t>
            </a:r>
          </a:p>
        </p:txBody>
      </p:sp>
      <p:pic>
        <p:nvPicPr>
          <p:cNvPr id="1026" name="Picture 2" descr="Slikovni rezultat za won val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3" y="2708920"/>
            <a:ext cx="5786264" cy="38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375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11-13.</a:t>
            </a:r>
            <a:r>
              <a:rPr lang="hr-HR" sz="3200" dirty="0" smtClean="0"/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On je njoj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rugi suprug. Tko su oni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 descr="Slikovni rezultat za henry v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6" descr="Slikovni rezultat za henry vii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8" descr="Slikovni rezultat za henry vii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10" descr="Slikovni rezultat za henry vii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0" y="105273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Joe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DiMaggio     12</a:t>
            </a: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. Aristoteles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Onassis     13</a:t>
            </a: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. Billy Bob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Thornton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Slikovni rezultat za jackie kenne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5212" r="59526"/>
          <a:stretch/>
        </p:blipFill>
        <p:spPr bwMode="auto">
          <a:xfrm>
            <a:off x="3228490" y="1716931"/>
            <a:ext cx="2600673" cy="38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ovni rezultat za jackie kenned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 b="2631"/>
          <a:stretch/>
        </p:blipFill>
        <p:spPr bwMode="auto">
          <a:xfrm>
            <a:off x="223106" y="1707997"/>
            <a:ext cx="2840227" cy="3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likovni rezultat za angelina joli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r="7383"/>
          <a:stretch/>
        </p:blipFill>
        <p:spPr bwMode="auto">
          <a:xfrm>
            <a:off x="6125466" y="1707997"/>
            <a:ext cx="2893016" cy="38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0" y="76677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 kojem slavonskom gradu je riječ?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Požega</a:t>
            </a:r>
            <a:endParaRPr lang="hr-HR" sz="3200" b="1" dirty="0"/>
          </a:p>
        </p:txBody>
      </p:sp>
      <p:pic>
        <p:nvPicPr>
          <p:cNvPr id="5" name="Picture 2" descr="https://i1.wp.com/www.pozega.hr/media/k2/items/cache/0b1ad7a7b79268a1f4558db78e092446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9" r="9297"/>
          <a:stretch/>
        </p:blipFill>
        <p:spPr bwMode="auto">
          <a:xfrm>
            <a:off x="971118" y="1988840"/>
            <a:ext cx="723670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likovni rezultat za stari crteÅ¾i Å¡ibenika hrvatskih gradov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952" r="4853" b="8261"/>
          <a:stretch/>
        </p:blipFill>
        <p:spPr bwMode="auto">
          <a:xfrm>
            <a:off x="1187624" y="1723468"/>
            <a:ext cx="6791765" cy="38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0" y="52897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 kojem dalmatinskom gradu je riječ?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Šibenik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38226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ovijest.hr/wp-content/uploads/2016/01/LouisianaPurchase-696x42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2" descr="Povezana sl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4" descr="Povezana slik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6" descr="Slikovni rezultat za leonardo da Vinc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2" descr="Datoteka:Medicina Robert Frangeš Mihanović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4" descr="Datoteka:Medicina Robert Frangeš Mihanović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149" name="Picture 5" descr="C:\Users\Natasa\Documents\Downloads\800px-Medicina_Robert_Frangeš_Mihanović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4056" r="4925" b="8850"/>
          <a:stretch/>
        </p:blipFill>
        <p:spPr bwMode="auto">
          <a:xfrm>
            <a:off x="2732" y="1088284"/>
            <a:ext cx="9143118" cy="46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1"/>
          <p:cNvSpPr/>
          <p:nvPr/>
        </p:nvSpPr>
        <p:spPr>
          <a:xfrm>
            <a:off x="0" y="5908555"/>
            <a:ext cx="9141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 smtClean="0">
                <a:solidFill>
                  <a:srgbClr val="600000"/>
                </a:solidFill>
                <a:latin typeface="Times New Roman" pitchFamily="18" charset="0"/>
                <a:cs typeface="Times New Roman" pitchFamily="18" charset="0"/>
              </a:rPr>
              <a:t>Ovo djelo Roberta Frangeša nalazi se u zgradi Hrvatskog instituta za povijest koja je oštećena u ožujskom potresu.</a:t>
            </a:r>
            <a:endParaRPr lang="hr-HR" sz="2800" dirty="0">
              <a:solidFill>
                <a:srgbClr val="6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avokutnik 1"/>
          <p:cNvSpPr/>
          <p:nvPr/>
        </p:nvSpPr>
        <p:spPr>
          <a:xfrm>
            <a:off x="2732" y="164954"/>
            <a:ext cx="9141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400" b="1" dirty="0" smtClean="0">
                <a:solidFill>
                  <a:srgbClr val="600000"/>
                </a:solidFill>
                <a:latin typeface="Times New Roman" pitchFamily="18" charset="0"/>
                <a:cs typeface="Times New Roman" pitchFamily="18" charset="0"/>
              </a:rPr>
              <a:t>DAJ PET  medicini</a:t>
            </a:r>
            <a:endParaRPr lang="hr-HR" sz="5400" b="1" dirty="0">
              <a:solidFill>
                <a:srgbClr val="6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563" y="1259231"/>
            <a:ext cx="705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11.</a:t>
            </a:r>
            <a:endParaRPr lang="hr-H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4347014"/>
            <a:ext cx="77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13.</a:t>
            </a:r>
            <a:endParaRPr lang="hr-HR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02576" y="1279935"/>
            <a:ext cx="90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12.</a:t>
            </a:r>
            <a:endParaRPr lang="hr-HR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00291" y="535621"/>
            <a:ext cx="7861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11-13.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Kojim državama pripadaju ove zastave?</a:t>
            </a:r>
            <a:endParaRPr lang="hr-HR" sz="3200" b="1" dirty="0"/>
          </a:p>
        </p:txBody>
      </p:sp>
      <p:pic>
        <p:nvPicPr>
          <p:cNvPr id="3074" name="Picture 2" descr="Slikovni rezultat za zastave svijeta S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5" y="4509467"/>
            <a:ext cx="3864815" cy="20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9" y="1818861"/>
            <a:ext cx="3835944" cy="20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76" y="1790100"/>
            <a:ext cx="3527604" cy="21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34164" y="160338"/>
            <a:ext cx="9178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lasifikacija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virusa u sedam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kategorija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dobila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 ime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prema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prezimenu američkog nobelovca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za medicinu iz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1975.</a:t>
            </a:r>
            <a:r>
              <a:rPr lang="hr-HR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 mu je isto kao ime ovog američkog grada u kojem se nalazi poznata bolnica Johns Hopkins. 	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Baltimore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Panorama Baltimo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6" name="Picture 4" descr="Slikovni rezultat za baltimore c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b="6875"/>
          <a:stretch/>
        </p:blipFill>
        <p:spPr bwMode="auto">
          <a:xfrm>
            <a:off x="0" y="2698422"/>
            <a:ext cx="9144000" cy="41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436096" y="490647"/>
            <a:ext cx="3419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Kako se zove pronalazač cjepiva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protiv dječje paralize?</a:t>
            </a:r>
          </a:p>
          <a:p>
            <a:pPr lvl="0" algn="ctr"/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Jonas Salk</a:t>
            </a:r>
          </a:p>
        </p:txBody>
      </p:sp>
      <p:sp>
        <p:nvSpPr>
          <p:cNvPr id="3" name="AutoShape 2" descr="Slikovni rezultat za life ball vi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2" descr="Vaccine History: Everyone Wanted the Salk Polio Vaccine | Ti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Vaccine History: Everyone Wanted the Salk Polio Vaccine | Tim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5" name="Picture 5" descr="C:\Users\Natasa\Documents\Downloads\1101540329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" y="490647"/>
            <a:ext cx="4310881" cy="56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Borbi protiv koje bolesti je posvećen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jedan od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najvećih humanitarnih događaja na svijetu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Life Ball“ 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Beču? 	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AIDS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life ball vi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195" name="Picture 3" descr="C:\Users\Natasa\Documents\Downloads\life_ball_c_Harald_Klemm-66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9-20.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ri su znanstvenika 1945. dobila Nobelovu nagradu za </a:t>
            </a:r>
            <a:r>
              <a:rPr lang="hr-HR" sz="3000" dirty="0">
                <a:latin typeface="Times New Roman" pitchFamily="18" charset="0"/>
                <a:cs typeface="Times New Roman" pitchFamily="18" charset="0"/>
              </a:rPr>
              <a:t>otkriće i razvoj 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penicilina. Jedan je Ernst Chain. Tko su druga dvojica, Škot (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) i Australac (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)?</a:t>
            </a:r>
          </a:p>
          <a:p>
            <a:pPr lvl="0" algn="ctr"/>
            <a:endParaRPr lang="hr-HR" sz="1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19. Alexander Fleming 	20. Howard 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Florey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Slikovni rezultat za fleming florey and chain bbc bit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15772"/>
            <a:ext cx="3057554" cy="4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likovni rezultat za howard flor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6" name="Picture 6" descr="Slikovni rezultat za howard flo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90584"/>
            <a:ext cx="2861331" cy="4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Pozdrav svim kviz igračima/cama i ekipama  </a:t>
            </a:r>
          </a:p>
          <a:p>
            <a:pPr lvl="0" algn="ctr"/>
            <a:r>
              <a:rPr lang="hr-HR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osobito ekipi CZ Valpovo, sretno!</a:t>
            </a:r>
          </a:p>
        </p:txBody>
      </p:sp>
      <p:sp>
        <p:nvSpPr>
          <p:cNvPr id="3" name="AutoShape 4" descr="Slikovni rezultat za howard flor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6" name="Picture 2" descr="C:\Users\Natasa\Documents\Kvizovi\IMG-13c6523353e7237a7800353ef3d90686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41671" r="13290"/>
          <a:stretch/>
        </p:blipFill>
        <p:spPr bwMode="auto">
          <a:xfrm>
            <a:off x="851172" y="1916832"/>
            <a:ext cx="7441655" cy="447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-108520" y="188972"/>
            <a:ext cx="925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 smtClean="0">
                <a:solidFill>
                  <a:srgbClr val="96210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hr-HR" sz="6000" b="1" dirty="0">
              <a:solidFill>
                <a:srgbClr val="9621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likovni rezultat za beer images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pic>
        <p:nvPicPr>
          <p:cNvPr id="1026" name="Picture 2" descr="C:\Users\dinko\Documents\Kvizovi\Materijal za kviz\PUB kviz Rom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" y="0"/>
            <a:ext cx="913490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6107815" y="2799810"/>
            <a:ext cx="2987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600" b="1" dirty="0" smtClean="0">
                <a:latin typeface="Algerian" pitchFamily="82" charset="0"/>
                <a:cs typeface="Arial" pitchFamily="34" charset="0"/>
              </a:rPr>
              <a:t> XXI.</a:t>
            </a:r>
            <a:endParaRPr lang="hr-HR" sz="10000" b="1" dirty="0">
              <a:latin typeface="Algerian" pitchFamily="82" charset="0"/>
              <a:cs typeface="Arial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089212" y="2388366"/>
            <a:ext cx="3163307" cy="23367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5400" dirty="0" smtClean="0">
                <a:latin typeface="Algerian" pitchFamily="82" charset="0"/>
              </a:rPr>
              <a:t>2. Evo </a:t>
            </a:r>
          </a:p>
          <a:p>
            <a:r>
              <a:rPr lang="hr-HR" sz="5400" dirty="0" smtClean="0">
                <a:latin typeface="Algerian" pitchFamily="82" charset="0"/>
              </a:rPr>
              <a:t>me Doma </a:t>
            </a:r>
            <a:endParaRPr lang="hr-HR" sz="5400" dirty="0">
              <a:latin typeface="Algerian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4248" y="5373216"/>
            <a:ext cx="2088232" cy="14847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Vidimo se </a:t>
            </a:r>
          </a:p>
          <a:p>
            <a:pPr algn="ctr"/>
            <a:r>
              <a:rPr lang="hr-HR" sz="32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u idući četvrtak</a:t>
            </a:r>
          </a:p>
        </p:txBody>
      </p:sp>
      <p:sp>
        <p:nvSpPr>
          <p:cNvPr id="3" name="Rectangle 2"/>
          <p:cNvSpPr/>
          <p:nvPr/>
        </p:nvSpPr>
        <p:spPr>
          <a:xfrm>
            <a:off x="130246" y="5532317"/>
            <a:ext cx="2353522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155574" y="5877272"/>
            <a:ext cx="23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r-HR" sz="24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alpovstina.info</a:t>
            </a:r>
            <a:endParaRPr lang="hr-HR" sz="24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18863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14-15.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 Koji klub je trenutno prvi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 koji treći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 na tablici Premier lige?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Slikovni rezultat za premier liga sl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76864" cy="49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476672"/>
            <a:ext cx="903649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Daj </a:t>
            </a:r>
            <a:r>
              <a:rPr lang="hr-HR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 Nemo</a:t>
            </a:r>
          </a:p>
          <a:p>
            <a:endParaRPr lang="hr-HR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inding Nemo | Official Site | Disney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06489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70140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.Što na latinskom znači riječ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emo?</a:t>
            </a:r>
          </a:p>
        </p:txBody>
      </p:sp>
      <p:pic>
        <p:nvPicPr>
          <p:cNvPr id="1028" name="Picture 4" descr="Latinsko-hrvatski rječn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25301" b="31571"/>
          <a:stretch/>
        </p:blipFill>
        <p:spPr bwMode="auto">
          <a:xfrm>
            <a:off x="1201002" y="1844824"/>
            <a:ext cx="6548205" cy="41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47667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podmornica kapetana Nema prema kojoj je nazvana prva podmornica na nuklearni pogon?</a:t>
            </a:r>
          </a:p>
        </p:txBody>
      </p:sp>
      <p:pic>
        <p:nvPicPr>
          <p:cNvPr id="3074" name="Picture 2" descr="Captain Nemo's Nautilus Minecraft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3" y="2204864"/>
            <a:ext cx="815447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059" y="476672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Kojoj vrsti riba pripada Nemo, lik iz istoimenog animiranog filma nagrađenog Oscarom 2004.?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endParaRPr lang="hr-H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Slikovni rezultat za nemo slike iz crtiÄ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35" y="2132856"/>
            <a:ext cx="7052530" cy="43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HgAeAMBIgACEQEDEQH/xAAcAAABBQEBAQAAAAAAAAAAAAAFAAEDBAYCBwj/xAA5EAACAQMCBAQEBAUDBQEAAAABAgMABBEFIRIxQWEGEyJRFHGBkTKhsfAjQmLB0VJy4RYlM1PxB//EABkBAAIDAQAAAAAAAAAAAAAAAAEDAAIEBf/EACERAAMAAgMBAAMBAQAAAAAAAAABAgMREiExIgQTUUEy/9oADAMBAAIRAxEAPwDFAnP4j96Zp4ojiRsVzI4jiZscqEnimdjgnHM1mmdjnWg0rLMSFk2/0g4zUnw0QGSD3yxoREVUcfmDOMAdamkvGkiVScHGDg86s4afRXkv9LguVtX/AITyY6gOMH6HNWILyCR95OEf6XAB+hG36UP0vTpdRuPLiIUAZZ25AVPqOkvZOQsscoHPh5/UVHw3p+h421sIQzxSsVBAcdDtmp+lZjDHfnjryo1pNxJPE3mksVOxI6VS412gp/4XeGmKinp8GlFzjh/eKYqPYfSu8GuWIHMgfM0CHJApuEew+1JXRyQrqxHsa7C5qMhEQM8h9qeuylKgEA6lJ5dvgfzUKDtjGfnRHU1MjRxKCWzt3z0rs6PLBdrBcMvEVzhCTg+x71qlqV2Kcun0DlGe3yqRTitUvhWf4YyLaygYz5jLhaA3toYMoyEMpxxY2NScqolYqldlzRLuYcVlDwq8/wCGQDdTiiMOnyQQGa5eN0UnJUkknvmhOgRu1+rxc0GQMcyelWtQe4jupVumcMzcRBxge1LtfXQ7HS4/RXaPimdVwA35UV01S8Cxjd1XJGPz+VUdNQXNzufQu7sTjA9+1SSXywz+bbSlnHKQfhx7Ae3L7VK2+gPXoX+FcDibAA5k7Yp1NoqkvdRDHP1Cs9/1HqRiaJnjbOQS0Qzj9Pyqpp0IutQtrdiB5kgXJ/4qqxVrbZXmt6QcvbyORlgsGyW5yEYA+WalsNIt5APjroqSQDjc/Ltmhl/pUq3jwRxEyK3D5SjJJ7AVSV5ba440Lxyq24bIwe4q0rr5ZPH9G8tvDWnApLEX8wc8SZx9P81Nd6DLH/44xj/cMUBtPFcsMaCVVY5zlRw5xmtTpd1PrVh8VYzAsp4HTO6n97/Ws2XnL2zRP6n4AWtWVuF1wRTVbvZJoL8xXSYIGTilVeRP1mU4N1kC5eNg6f7huK9N0zw/aBbC7mgCSW7SMY3wxPEdgT1IrNeCNHtdYjF+twJDbT4eAL7AEE9v3742l5cIlx5bPhScgnqfamZKe9B/HlPtgPxPb399cpFZKpUnPmGXgZB7dxWA1mUIkluXWRlcoWHPI5nFbHxDrDadOeApHPtwyMTsPY74NBtK0ixvx590onJcJs3p9W2+O5FGWpW2HPrxDeCrM2lu15MgDTkrEG54Xc/ff7UZ1vSbXUokUkrKgPC+OXY9qq6zctHZJJHlR6pQV6cTK4/vV3Tr1buwguCCpZRxYHUbbfvrQ5uvszcePQBKNodo+weR2/lONuQ/vQK5kmvPPuSPTzJJz9KN+LzKjxmYgow8xGXcMvQg/LHeql/Ym0spY0Hp4Cc+5CjP9qdFeP8ApWjOxDOTWg8D2UN5rga4dVSBC6qWwWY7DHyO/wBqzoOM/Krmh3Rs9WtJx/LKAdgdjsefY06/+WUxvVrZ6ZrWird6lJqCyqiR254Ax4fWNgSfasF4gKXGq3NxGMLM3GhxgGt7q2oooW0BDF9iO1Zia3g1XUbyCBAq2Sjic/zE+2OlYceTh2/Eb8squkZeC2ur2dLa0t5ZpSfwRqSeeMnHIbjevafBehvoWhJb3L8VxIxklGchSeg+lebaXev4V12K8lt/PgkUxkqcFc88Hl05GvV9K1ix1SNWs5gWYcRjYYcfMf4pf5mSqlJeCsMKW9+md8U2cramsvkkxFB6x9aVau7hNxayRKRllOM+9PWeMi12amz580TWr7R7pbnT5jFKMBh/K4Bzgj2rYa34/TVdBkilsympMQA2PT19XFtnHsRXn2TxZrs5K88mu04T9OWm14Xb++a+8niBDomGOeZ96gtria0mEtvI0cgIPEvbln35VXU9vzrd+HvBlvcWEN9q8k6tKOJIY/ThehJwTnttUpzC7LRNZH0DD4k+MsBaXcIRxCI1kXkdxgkdOVGfDUcqafH5wAySyKRnCk7ZHffA5t23IF3mmaaqyRi2dRCrYZXPE2PzP1FC9O1ee1UDjyAfwsCQc/8AG2fbas9QnPwX21X0abxH5t1cRWKEjzfUZD3ySdued9+RPLYLlajalNDliDNIbXy2DscsyniU5+4+1UtGu0vb95Z2AAX0qWGcnn8+X05cq0I8q5e4twwImt3j268sH586r3OkB99nmoHMV1bwtO/ANvc0uTnuOVGdLtfKtxK4w0nIdq2GanpBHSdBhmkLR6xOSByVOFh7ZB4h+v5YpoppvDGqyW+oAy2d4SfiOH1Z9zj26j6ipvDVzBH4ntILjBgnPkufbjBAI7hgv50W1mzivo5bO8HrjJUOB+Fh1Fc/8jcXqu5Zu/HauNrqkDtRsUuLWaKQcQ2wy8se4P2rPWV3NZXSW9yxUqwMUqkgjuDV3SdRmsHk0u8IJQERsTnK9B/j7VHq0Md5FwDaRfwt3oY5cfFdoZbVfa9NnoHjP4Rhba6zmLiC/FYyYug4/wCnv0zvtvT1g9PuXuMrP6nX0Pkcxy3pVKw49/SAqp9yZ4nepRnh2Ge3vTKUAyxyegqRUVkyzcOTgAjORXSMRtNF/wDz24e4jn1GWMW0YDSxKPUWxngzy+Zov4n8RCx4I4RGxyRuxH6UE0/xXLJo7WlxcmOWIKMsd5VAxnJ67cuvfesjcTNcStJI7OSTgtzxWfhV1uvDROWYjU+mmtLhuKScSMskh/EJMHf2NA9UtXhvPLYMkL+qNic5H0opp9xCbOMeYFkVyxBbmMD9Kg17U/i4YLTiLLCSTtt2owmqYMlKpQG4AHPE34eQrS6FrnA8KTj1K2OPPuCP71mjvv1qa2ITcnrTKnkuxG9HbJ5k3CgJJOAKNXFwLby4m/kiA+dRaNbFAbmQfi2WqepyF7uTJzjarLwTT2yBp2DLJxEN0IOCCDn+9bLT9UbVhJeSJwtIQJAvItgZI9qysemTS6c94uPLRuHfr+/71b8M3wtLlrGc4in9SE/6qy/lLnjfH/DZ+M+FrZJ4uiCmOWIepDkke1V7WTzYUfoRRm/gS7iIO6kEH3rN6WGinmtJNmRsjvjn/ml4q5Ytfwda45N/0lukNjex3SkcEw4WHs37xSqTV1L2rrjdBxClTolXO2KtuK1IDjRFkxnrjP8AepGIz6RyPWu1srnIIiP1IFdCxusnMR3/AKh/mn7Qri/4QE9adk4NwfSeVWRYXP8A68Y/qFSrp07Lh167YYVOch/XX8KYOBimotY6Fc3t3HbxmNC5xxSPhR8ziiOq+FG0mGGae/tJVkcoVikzwn6gVXnO9bI4peozIBJAAzmiWm2iSZeZeJByHQ1pNJtPDdpo8lxdKt7qBbCQl2UKO4G3PrnlQyeREjz+FQOnL6Vaa2JyPXQ93cCO3ITYD8IHapvDGlJquq3M9yCbS2y7nGznPpX8s/Kn0Pw3fa/HNdKfJsICfMnbfO2SFHXaoTJc2PxNhYSutoZP4iNjLkAA5PPnnahVLWg4sTJL9WuIgS/8IA+WmNh9Pehkdn8VYzxg4urY+ZHjm69RV1Zp8cM6ca5z6Nj/AM1DDcxQz+ZDGB5ZAbbZh86zveujVx0+whpV8l7aJKR/Exhx7MOf3oRrUYtNVgu49lk2b58v0P5V2/8A2vVC6A/CXO4A6f8Awn7UtVHxNkw6qQwJ5c6XEaybXjL1W40/UXCqtEzyDORjGKVRWd0JdPUEYZAFdgNj3z160qvMtbI6TIIo153MsqEc41XB+5qOSbhfETyBPZ34j+QAqBpCyH15+tQ8QzscmnKRXJoufFSDZWOO+KIWjrLChJBcjJwBQqAx85OI9gKuQXnCMepR7ChUb8G47S9ZsNBls7a0keZkSQtuXYDboBRtDbXkGCY5I26MQa88jlt33lDP/u6fSn+IijXhg8yIAfyGs7xPZo/ci74hS3sL2SONVCA7BT2oPbRNczxC440teMcZX8QTO/DnrUd06ysGk8xz7yHpSjjgfpKp/pNa1tSkc/8AXLts9P1G+0zTtKittOuPNt+H+EkYwFHsd999ztk1jPipVe4aFYl85uJyYgxJ+vL32oI8HDlkmkHY1EJJl2Er7dKXw2OlzIaw75LYYE8uHFVLq04o/SeHNUUuZgd2YmrMd2jDDK+56mq8KkaskUtFS4djCIJgSEb0+2exqSzmtFulbUhJJGo9Cx7AHv19qtsltLEfNJDEnOOYHQ1TvdLe3gjm40kRxxDg6Dpn51dNNaFOWnv0Iahp1vqNub6ORIi59HCSynt2P7xSrPmWWJhwOUI9uvzp6ix2l0yVcN+EvllufSnEfalSpolkiLwrv1pKFHWlSooqSxjhGVOQfeuuEv8AKmpVNB2J12x7d6cqOHnuKVKoARJxhlGfeuMdep709KhoPJnHBgFidj3riKTypFYLlQdwcHalSo6TCnoIai8U0aTR+2Cv6fvtQ+G5MLcLDzIjzQn9KalSpleDqyMLXx0S/t4jbrJDc8ID8eBxHG/b7UqVKgk46TI/r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HgAeAMBIgACEQEDEQH/xAAcAAABBQEBAQAAAAAAAAAAAAAFAAEDBAYCBwj/xAA5EAACAQMCBAQEBAUDBQEAAAABAgMABBEFIRIxQWEGEyJRFHGBkTKhsfAjQmLB0VJy4RYlM1PxB//EABkBAAIDAQAAAAAAAAAAAAAAAAEDAAIEBf/EACERAAMAAgMBAAMBAQAAAAAAAAABAgMREiExIgQTUUEy/9oADAMBAAIRAxEAPwDFAnP4j96Zp4ojiRsVzI4jiZscqEnimdjgnHM1mmdjnWg0rLMSFk2/0g4zUnw0QGSD3yxoREVUcfmDOMAdamkvGkiVScHGDg86s4afRXkv9LguVtX/AITyY6gOMH6HNWILyCR95OEf6XAB+hG36UP0vTpdRuPLiIUAZZ25AVPqOkvZOQsscoHPh5/UVHw3p+h421sIQzxSsVBAcdDtmp+lZjDHfnjryo1pNxJPE3mksVOxI6VS412gp/4XeGmKinp8GlFzjh/eKYqPYfSu8GuWIHMgfM0CHJApuEew+1JXRyQrqxHsa7C5qMhEQM8h9qeuylKgEA6lJ5dvgfzUKDtjGfnRHU1MjRxKCWzt3z0rs6PLBdrBcMvEVzhCTg+x71qlqV2Kcun0DlGe3yqRTitUvhWf4YyLaygYz5jLhaA3toYMoyEMpxxY2NScqolYqldlzRLuYcVlDwq8/wCGQDdTiiMOnyQQGa5eN0UnJUkknvmhOgRu1+rxc0GQMcyelWtQe4jupVumcMzcRBxge1LtfXQ7HS4/RXaPimdVwA35UV01S8Cxjd1XJGPz+VUdNQXNzufQu7sTjA9+1SSXywz+bbSlnHKQfhx7Ae3L7VK2+gPXoX+FcDibAA5k7Yp1NoqkvdRDHP1Cs9/1HqRiaJnjbOQS0Qzj9Pyqpp0IutQtrdiB5kgXJ/4qqxVrbZXmt6QcvbyORlgsGyW5yEYA+WalsNIt5APjroqSQDjc/Ltmhl/pUq3jwRxEyK3D5SjJJ7AVSV5ba440Lxyq24bIwe4q0rr5ZPH9G8tvDWnApLEX8wc8SZx9P81Nd6DLH/44xj/cMUBtPFcsMaCVVY5zlRw5xmtTpd1PrVh8VYzAsp4HTO6n97/Ws2XnL2zRP6n4AWtWVuF1wRTVbvZJoL8xXSYIGTilVeRP1mU4N1kC5eNg6f7huK9N0zw/aBbC7mgCSW7SMY3wxPEdgT1IrNeCNHtdYjF+twJDbT4eAL7AEE9v3742l5cIlx5bPhScgnqfamZKe9B/HlPtgPxPb399cpFZKpUnPmGXgZB7dxWA1mUIkluXWRlcoWHPI5nFbHxDrDadOeApHPtwyMTsPY74NBtK0ixvx590onJcJs3p9W2+O5FGWpW2HPrxDeCrM2lu15MgDTkrEG54Xc/ff7UZ1vSbXUokUkrKgPC+OXY9qq6zctHZJJHlR6pQV6cTK4/vV3Tr1buwguCCpZRxYHUbbfvrQ5uvszcePQBKNodo+weR2/lONuQ/vQK5kmvPPuSPTzJJz9KN+LzKjxmYgow8xGXcMvQg/LHeql/Ym0spY0Hp4Cc+5CjP9qdFeP8ApWjOxDOTWg8D2UN5rga4dVSBC6qWwWY7DHyO/wBqzoOM/Krmh3Rs9WtJx/LKAdgdjsefY06/+WUxvVrZ6ZrWird6lJqCyqiR254Ax4fWNgSfasF4gKXGq3NxGMLM3GhxgGt7q2oooW0BDF9iO1Zia3g1XUbyCBAq2Sjic/zE+2OlYceTh2/Eb8squkZeC2ur2dLa0t5ZpSfwRqSeeMnHIbjevafBehvoWhJb3L8VxIxklGchSeg+lebaXev4V12K8lt/PgkUxkqcFc88Hl05GvV9K1ix1SNWs5gWYcRjYYcfMf4pf5mSqlJeCsMKW9+md8U2cramsvkkxFB6x9aVau7hNxayRKRllOM+9PWeMi12amz580TWr7R7pbnT5jFKMBh/K4Bzgj2rYa34/TVdBkilsympMQA2PT19XFtnHsRXn2TxZrs5K88mu04T9OWm14Xb++a+8niBDomGOeZ96gtria0mEtvI0cgIPEvbln35VXU9vzrd+HvBlvcWEN9q8k6tKOJIY/ThehJwTnttUpzC7LRNZH0DD4k+MsBaXcIRxCI1kXkdxgkdOVGfDUcqafH5wAySyKRnCk7ZHffA5t23IF3mmaaqyRi2dRCrYZXPE2PzP1FC9O1ee1UDjyAfwsCQc/8AG2fbas9QnPwX21X0abxH5t1cRWKEjzfUZD3ySdued9+RPLYLlajalNDliDNIbXy2DscsyniU5+4+1UtGu0vb95Z2AAX0qWGcnn8+X05cq0I8q5e4twwImt3j268sH586r3OkB99nmoHMV1bwtO/ANvc0uTnuOVGdLtfKtxK4w0nIdq2GanpBHSdBhmkLR6xOSByVOFh7ZB4h+v5YpoppvDGqyW+oAy2d4SfiOH1Z9zj26j6ipvDVzBH4ntILjBgnPkufbjBAI7hgv50W1mzivo5bO8HrjJUOB+Fh1Fc/8jcXqu5Zu/HauNrqkDtRsUuLWaKQcQ2wy8se4P2rPWV3NZXSW9yxUqwMUqkgjuDV3SdRmsHk0u8IJQERsTnK9B/j7VHq0Md5FwDaRfwt3oY5cfFdoZbVfa9NnoHjP4Rhba6zmLiC/FYyYug4/wCnv0zvtvT1g9PuXuMrP6nX0Pkcxy3pVKw49/SAqp9yZ4nepRnh2Ge3vTKUAyxyegqRUVkyzcOTgAjORXSMRtNF/wDz24e4jn1GWMW0YDSxKPUWxngzy+Zov4n8RCx4I4RGxyRuxH6UE0/xXLJo7WlxcmOWIKMsd5VAxnJ67cuvfesjcTNcStJI7OSTgtzxWfhV1uvDROWYjU+mmtLhuKScSMskh/EJMHf2NA9UtXhvPLYMkL+qNic5H0opp9xCbOMeYFkVyxBbmMD9Kg17U/i4YLTiLLCSTtt2owmqYMlKpQG4AHPE34eQrS6FrnA8KTj1K2OPPuCP71mjvv1qa2ITcnrTKnkuxG9HbJ5k3CgJJOAKNXFwLby4m/kiA+dRaNbFAbmQfi2WqepyF7uTJzjarLwTT2yBp2DLJxEN0IOCCDn+9bLT9UbVhJeSJwtIQJAvItgZI9qysemTS6c94uPLRuHfr+/71b8M3wtLlrGc4in9SE/6qy/lLnjfH/DZ+M+FrZJ4uiCmOWIepDkke1V7WTzYUfoRRm/gS7iIO6kEH3rN6WGinmtJNmRsjvjn/ml4q5Ytfwda45N/0lukNjex3SkcEw4WHs37xSqTV1L2rrjdBxClTolXO2KtuK1IDjRFkxnrjP8AepGIz6RyPWu1srnIIiP1IFdCxusnMR3/AKh/mn7Qri/4QE9adk4NwfSeVWRYXP8A68Y/qFSrp07Lh167YYVOch/XX8KYOBimotY6Fc3t3HbxmNC5xxSPhR8ziiOq+FG0mGGae/tJVkcoVikzwn6gVXnO9bI4peozIBJAAzmiWm2iSZeZeJByHQ1pNJtPDdpo8lxdKt7qBbCQl2UKO4G3PrnlQyeREjz+FQOnL6Vaa2JyPXQ93cCO3ITYD8IHapvDGlJquq3M9yCbS2y7nGznPpX8s/Kn0Pw3fa/HNdKfJsICfMnbfO2SFHXaoTJc2PxNhYSutoZP4iNjLkAA5PPnnahVLWg4sTJL9WuIgS/8IA+WmNh9Pehkdn8VYzxg4urY+ZHjm69RV1Zp8cM6ca5z6Nj/AM1DDcxQz+ZDGB5ZAbbZh86zveujVx0+whpV8l7aJKR/Exhx7MOf3oRrUYtNVgu49lk2b58v0P5V2/8A2vVC6A/CXO4A6f8Awn7UtVHxNkw6qQwJ5c6XEaybXjL1W40/UXCqtEzyDORjGKVRWd0JdPUEYZAFdgNj3z160qvMtbI6TIIo153MsqEc41XB+5qOSbhfETyBPZ34j+QAqBpCyH15+tQ8QzscmnKRXJoufFSDZWOO+KIWjrLChJBcjJwBQqAx85OI9gKuQXnCMepR7ChUb8G47S9ZsNBls7a0keZkSQtuXYDboBRtDbXkGCY5I26MQa88jlt33lDP/u6fSn+IijXhg8yIAfyGs7xPZo/ci74hS3sL2SONVCA7BT2oPbRNczxC440teMcZX8QTO/DnrUd06ysGk8xz7yHpSjjgfpKp/pNa1tSkc/8AXLts9P1G+0zTtKittOuPNt+H+EkYwFHsd999ztk1jPipVe4aFYl85uJyYgxJ+vL32oI8HDlkmkHY1EJJl2Er7dKXw2OlzIaw75LYYE8uHFVLq04o/SeHNUUuZgd2YmrMd2jDDK+56mq8KkaskUtFS4djCIJgSEb0+2exqSzmtFulbUhJJGo9Cx7AHv19qtsltLEfNJDEnOOYHQ1TvdLe3gjm40kRxxDg6Dpn51dNNaFOWnv0Iahp1vqNub6ORIi59HCSynt2P7xSrPmWWJhwOUI9uvzp6ix2l0yVcN+EvllufSnEfalSpolkiLwrv1pKFHWlSooqSxjhGVOQfeuuEv8AKmpVNB2J12x7d6cqOHnuKVKoARJxhlGfeuMdep709KhoPJnHBgFidj3riKTypFYLlQdwcHalSo6TCnoIai8U0aTR+2Cv6fvtQ+G5MLcLDzIjzQn9KalSpleDqyMLXx0S/t4jbrJDc8ID8eBxHG/b7UqVKgk46TI/rs//2Q=="/>
          <p:cNvSpPr>
            <a:spLocks noChangeAspect="1" noChangeArrowheads="1"/>
          </p:cNvSpPr>
          <p:nvPr/>
        </p:nvSpPr>
        <p:spPr bwMode="auto">
          <a:xfrm>
            <a:off x="370289" y="3728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6" descr="Slikovni rezultat za Kartaši (Caravaggio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8" descr="Slikovni rezultat za Kartaši (Caravaggio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10" descr="data:image/jpeg;base64,/9j/4AAQSkZJRgABAQAAAQABAAD/2wCEAAkGBxITEhUTExMWFRUVFhsXGBcYFxgaFxgaFxcWFxgdFhgYHSggGBolHRcWITEhJSkrLi4uFx8zODMtNygtLisBCgoKDg0OGxAQGy0mHyUtLS0tLS0tLS0tLS0tLS0tLS0tLS0tLS0tLS0rLS0tLS0tLS0tLS0tLS0tLS0tLS4tK//AABEIAL4BCQMBIgACEQEDEQH/xAAbAAABBQEBAAAAAAAAAAAAAAAFAQIDBAYAB//EAD4QAAEDAgMFBQYEBQQCAwAAAAEAAhEDIQQSMQVBUWGBBhMicZEyobHB0fAUQlJiI4KS4fEWQ3KiFTMHJLP/xAAZAQADAQEBAAAAAAAAAAAAAAABAgMABAX/xAAoEQADAAICAgEDBQADAAAAAAAAAQIDERIhMUEEEyJRMkJhcYEUsfD/2gAMAwEAAhEDEQA/AMQ+objmkFd36nf1H6qOU4LlLEn4h9vG7+p31Siu/wDU7+p31UQTkAj854n1XNceJ9U2U4FYw5qeGqjicXGhvxVSnjHzqYO46JlDYHWgsXPPs2H6j8gm/hJ1e49Sq2HxpmCJRClUDgCEGnJumRfg/wBx9y5rXs0qxvv/AHS4nFBu+6HVMRO4dfqmlNgbSDra5fvoPfwaTScT5EZHHyhLSzElrmOY7c1zYLv+B0ceQus8XjeArWHx9RoiZafyuLi3kQJsRuITPGheTDQAN7eacAgbsWQ7M0mTrO8781/F56ojhNpNecpGV268g9eKlWNodVsuwkISrlMcblXFqcuWMMypMvJPXLGGZRwCQtHJOK5YwzKkLRwHoE5KgYZlHAeiQtHAegTykhYI3KOHuTMoUkJxQMQQlHknuCaUQDmNCr5B+oq1SF+qp5/JNJmVFwXFcAqCCp6QBdCARQm16uVpKcFX2g+GxvKy7Zn4B1V905rY1B+HxUTal9Oic6sXaldCIl1lMNuXcINpJ1sJ6JcPiC0mCIPP7uh7TGie3W62jFhz5UmHoue5rWgkuMACJPqq4RzsxVph7sxh8eGbAjfB48vsLdcZ2h4nlSTCLeykNvVGfWGjwjkXm5PkECx+zn0ze/PX1RHam13OdkksYDePaPmReOQS4elmLg0+FuusGVCatLdM6KiK6kBBp3LntIsVbxNINdy+4THgZ2y0kRpx9FdVsg40E9j1JpxexIv6iPvirxTaVMAAAAAbgnQuVvbHS6ESkJWtKlbSQ2HRDCRWe4VLaOKbTtq83jh5/RZdvSM+h5SIbQfWqOAuAbyBAg81YpbEr1PyuAmACCSdOMAeZIT8PyxdloBKAuo9msTSdLsgF5bnk+UNkTvRB2zHjjHGPgBdJWl7GSbB+VIWqyacJDTS7DorZUkKwaSa5kLbNoghNcFNkSZVjDWa9UMhFmaoTdPLAyMlckShUFFCWVyULGFahm16nijkEUAQjHnM4kbreiaPItPopgJ4CuO2XVFMVC2GEgTIm4JEtmWgwYJA+CvYDZrTG8/DzVKtIChtglg4Jy07NnNIhskjUgW9UNrYQ0zLhYmLXP3dJOVMZ4mgXKUlOqtEyNOaWjRLyGt1Jj76Km+iXs2YwbMjHupsccgzOI1dF7+/qo8fiKTWDugBmAMaaqltRzu6yS7KLiDa2hcN8Deh2aPBnd4bRPhHRckxvvZ6LypdJDsRc9FJSo5gABJBtabquHXgXJ+7o1g8Ke5JBDSbZzo1v5iOLjoOuipXSI/ljtnuzVHUnFuZoBBbo7TMBPCfcUTbg1mqtSmLMFgfaJ8Xs7o9m5JnkOaq1Nt4htQkVXHQQYLYH7SI66pHideBOaXk1WPLaLc7mucNPCAY5mTYKgztNSH+2/8A6/VAsTtvEVAWuqGHagBrbcPCAcvKVRcU84OvuFeX8Gir9pnE+AMYOJ8TvPgPQobRxDM2ao8mTJdEnzi0+qJ1NnFlCk4tyiozMP3A8Tx0Mc0Gq4QtuW25XjzRx8fQbmvZoMLtOhTJb+oAOOUDmNbCPctDgdpurAFwzAGQQLOnjGp0XnT2g3VvZuPq0iTTflESdIOsW47p+iFYt+BseVS+0en0ngizWtkxe97cPqrVTBU3Nl2adSc0X0+7rEs7TEAE3yugjeYAv98kb2PtP8QXU2HxwXBp3tsDG8ESJ85XHcVPZ1rJDLWL2TTgm86zN/Q6jmg9XDZTGqJ4nD1m6TA8/sINWxZD4O/X79UJbYtSn4J2UJUhwSsYMB2l4RSjhpGiFVoTiZmphIVd9FbCrggQhuI2WZsEZyIDgzuS6EQtRVwZB6oB3KvDJtA0BPCYntVmTHwuISApxCATmhUcXhBOaPDMvHKfER0lXwE/LY8CFlWjNGlxexamIGJE5W02ZqTMvttaS9uWOOXXi5X+xfZxjqAr1btcDDLjfElHOyeDqUqTO9cS91KnMxaM0Do0tF+CJhzWNysAaOA0XNVN9I9Cce3yM7tjGikzNTo0so8N2kdMwMj0WOxOJZVN2Rxabx5HeOa0u2thNr1f/c6mTchuhje5swfMoD2noU8O+nSaXezLnE+LW0kaSnlL15EyJrz4M1takGm2/cpOzOFNTEMbpEuJ4ANI95IHVVMdUzPMSWiwkyT8zf5LW9m9nGhh6ld7Tn7zJl4Br6dODfU1KsfyeYXTVcI7ODXK+jQDZ9MNyRLXNIdxPGT00WH25sx9F8fkPsv3HgHfuC31CpE5biAR5aH0Nio8QQ+Q4DKRyPnIPNc8W5YzRgNlYLPUaDmi5cRvDRNjumw6rQbSw9NzQHiq1jRZrSMrY00aZ6qy/AMpEua0A3BiRbW3Dd6LJY3EvzO/iOIJjX6Kv62bwiIuBBIMGYAFp8/viqFQ3KK4fBDLnJ3EgchvQkaq0aJUPaLJDcgaknTffRP3dFf7NOo/iqTq7srA4OmDGYEZc0bpvPJM3pAlbaR6HhNjn8EaNVsGm1suH6g0OzaaiYJ3wdVkNkzmc4sD2sDczizO1jTUaHuymxIbJE816bSxQe21w/0I09IQjE4DD0sLVY4mnTcSXBp8TogAE6xy5Lzlem/5PVeLwYLtbs5tHFVGUwAIDgB7PA5eW+P3Qgko9t6sajhWggaAHWIAE+iC1WTcarsh/acOWVyehtaoZJ370a7CtL8fQHj9vMcs/lGbxR+SQ2Zsheztk4jEOLKFI1HNbmIBaLTEy4jfHqvX+xfZZuBY4l2etUAD3bgBcNbynU7ypfIzTENewYodUHnUBr9nzWA7S4UCuSDuAPUleiOKynaPYj31M7ZLSQXRqIselpXlYb0+z0UkA9lVcj/vS3whbDCZXAEafRZrDsi7rfeiO9nQYfe0yBw/zZVyL7diN7ovOYmZBvVtzVCaaimZor1cG1xAIWL/APGtXoFJtx5/NZFWxW+xKPOwngpq4FeocY8J4UQC6rVDRLjA+9OJQMTtIWr2R2Tqd5TNYANLBVLbkwSQ1pMRMtMgExEHVecYjGd6cvst4Td3n9F6x2E7ZU69NmGxLorNhjLw6pAjO1xt3hAAcw6xIQuHx6DNrffg1OLflIO4267lTebEn3IhtDZrnjwHO3QxZ4/lOp8vRY2vtl1CoaVRpdchuYFrjHI8FyzLXR3zmkTH49jA58PZU/KZiRIOt2xy1Wax1epiqpe6AXANnhuEc7ql2k2r45YIL7iZIAnUAofhdv1WEeFjoIOmXQzqPoumcb1tEMudPo2Gw9hUKVei/wATnMrZpcRGWngxiD4QI9upSEn9Ks0HThsOxwvVqUXkRqSKmNeD1NP0CF4DtLSqEAfwn91iB4iCMz6FGnTDXGxP8I2sjNegP/qtFmv9ndE4CG+R8K5sjpV93/vIkJNdArs3tLNU7sz/ABQ6qCdQ6oC97Z1iYPVy0M2BaQBuPmd3EFefYOqGV6J0ANPfpmpsBv8Aeq2gqzAaDYBoDbuM2DWnc5xkNM28TjZqtkWiaKu3MQ7xgtdLSWxF4EQ6BuOo5ELJYHC97UDDaSSeIA1++a3G1mNq0hTJLntIo03sjPUqAk1KdFkAOo0hbM4j2TeQVitm42nQxEucS3KWOgaElsE8hG6dUcVbT0a1otuZDC3SC4aaDMRrw09FmwdVuNq0AxrXag1KlJ3J0Csz17x49Fh6guQr4mSsV58ITQVz9yQFVEPX+z2PdVoU6ri0lzb5eIkXnQ20Ue1MdPh46rEbC7UdxR7ksmCS1w/dcgjzUmD24xz8ziQT+qAPVcFYq29I9FZ5cpbCG3+5YWUzd1QtAYBJ8RgTwE/2BQvEbHc2fCZ626NB9CuwrvxO0hUa5uRjmVM0gSKYb7I3kuEe9ana5AIMWI33011UryvE5le1s0T9Tbf9GZ7HbVpYTFziGO3tzNLvDMXdTIlw+4K9lwtdlRofTe2ow6OYczT1C8U7Q7PDh3jGw4WMWmBOnGN/RS9mNuVKd6VQscdRNnHdbQzzWzY1mnnPkSG4rgz2sJVjNkdt2EZcS0scPztaS083NF2nykeWi11Cu17Q5jg9rhIc0ggjkQuCsdT5OhNGSxVEis5hGmnAzvHGyO7HoFoJNs2g5D+6JuAN4vxi6aU1ZG1oynQx6jhSPUaRGY+jqPP5rILY0SJ6hZKVXF7J2ebOXBNcq2PrQA0anXyXs62cYmIxpnLTE8XHQffFV30by45ydTMjokb+kbhc8OUH8xVVzzJIKdIVtI6ozKeW5S5s2sJDUkfBMa5ML4ZsOz3betRhtbNWpCJIOWsI4VDOYcna8UD2/td+JrmqfCJim0H2GgyIP6t5PE+UUMxOp+ijc9BStmplvHY51Z5e7WIEaAcPeq5CaPNT0abnuaxjXOc4w1oEuJ5BHwBdkQKM7L7SVqRohzi9lF+ZrTdzZY5kBxvlhxsbcIV6h2FxeUuqPo0QBMPqeL0YCB6ptTs00tbFUh5GsAtJ32BkeqnVY66ZVRklb0UqFF2IfTZTu4hreEZWgEnkIueS29PKAcrnZASx9VkZ3vcMvdYWP912jn/lFtQSsHUZUwz8pf7TbmmSDlJjUwWzBCO4PbxBHeeHK0MDmAEYemdW0WizqrtM273KGaKfjwPja/0K7fBbTy5RM9yQ0kMpBoztw1A/mgAuq1ORHIDdh7Oa+az/ABPcLGIazc0gbjAtwEQq209oZm5WwWlgZTbmk0WOdm7vnUdlBeTpxutHg8J3YbInK0A8BEm3EpV9sgrtlfG08+GxQJl1M0q/kQ1zTH8tM+iweI9o87+q9O2Wwd69hgsqUwI5Z8jv/wBXFea4+gWPLTqxxYf5THyVcL7aJ2uiB4skpsJMJ82V7ZGHk5+Fh5710km9LZd2ds/C5YxHf5pnNScyAI0yObJvecwK0+z9j4LKS1jHgmQXNztn2ZbnGZrSJlhuDe0IAWdeKPdgWNrmvSBirkbXpSbOvkqNjn4L7ifNcvy8dVG5bK/FzJXql0Z/tZsE0HDEUQWNDhmDT/6nbi0/on08tCmxNsDF0ix1q9MTye3e5o48Rx80cq1BUZBmCIjkbQRwgrz/AG1s5+DrNqUyQ2SabtcpH5XcTB6jquLFSzz9O/1LwzuyL6Nc5/S/JqajZpkQZnMDHCFkNq4M03d4z2ZuI0/sT8Vrtm7VZWZmENLvab+l5AzAcjqOR5FVKzQQ7gXHXhothusdNNBySsk7QL2VjO9BbJJiQDuIuQPMT6IxsTtBWwpcabe8abvokxntBcw/lqc4Mxcb1ksRTdh6oezSZHC1y0lFaWJDznAibkDdfRdVwvKW0yMVtcX5PZNj7YoYuk2vQJLHWId7bHDVrgN/x1VuV45sfapwWKa8EihVc0VWDS0jMOBAJPlIXsEggEEEHQjSOK4PkYlLTnwyuOm00/KOJUaeU1c5QWn7Q8wsvK1NIw4dFlpV8XsnZ5l9UKq+2ZvcosXXQnEEZ3HdJj/C9iTiYgEDNN5lVWKevXtA096iphUQldskcmp5EKNFGZM2E2oNErCrOzsC+vVp0aYl9RwaOA1JJ5AAk8ggYqSvRP8A412KAw4t4gultKZs0Wc+OJNhyB4qjsz/AOO6j6pz1R3Lfac0HO6DGVgNhzd89N1iaraLA0AAMENbuAFgFz5sq1xk6vjYWnzojxWPyz/Gps/5U8x63HwWDZUa58DxuDiZFm66kmwHJWNo9pcRncGmwMEjibxHVUsE285Cd8GMvUb1OZ4rZa6VvSKXabBOFUOL2Pzt/IScuXc4kC956oWapbAzC26NOfMrQ43Cl1N4bSOexaBczI0A5Ss1Qp5yLgTvPy5roxvc9nJlnjXRZw+MDHtcWh2UzlmJi+sHfdajZnaKm7wAOaSDZ12+QI3dFjX0bxwMc1KSGzlJJtB00IItxkBGoVE02eibPrnvqRgQczJE/mGYe9oWR7TsAxVeN7yfUA/FW8Ft32ZEEOa7lLXSdeN/VVO0bwcRUI0n5KWOWq7DT2gTuWp/DikwMGgvJ3zcn1lZzDUszw37gI5tDEQ4AnX+331XSc1/gTEVIgcZ+BXdjNqjD4vDViYaD3bz+x5LXdAHA/yobisRL28v8KnNiOBPodVmtoMLR6fttmTFVWi183CM8z/2DkL2nRFSm6m4SDra/IjnvQ7AbbdiiwPu9lMtc79QDm5J5xN+ZRguBB3cJ968TNP08nR7WJ847MFSqPw1Ug3EQ4bnNOh5aSOBRk4gO0tbXjZVO1lPxAj8oA6FVNmVZbHCy9DSySr9nJL4W49F7EUg9pad+h4HcUM2XV8Rpu1JjrofvkizQh22sGWObVFp15OH1+RRhr9LDaa+8tbaByAHUX9EU7Lds6uF8DgatE3DC6HMOvgJBtNi3ThzDuq54duI0Q6Mri3hp5HRGMc1PGiWWmnyR7jsTblLFUhUpcYc0xmY7g74g6EFX2vXhOzcdUoVG1aTsrh6OG8OAPiaeHzXpvZ/tezEWc0Ndo4CbHSRJu08Vx5fhtdx4K4/kJ9V5Naz2gsrP3ZaGjVktI3wQsvdQxrWy9dnnVZsgwhD2AGCesX6go04oXi6suvuXsScDKuWXawOJUrngaDreT6qIJ08VQXwd98E4U5vuTMwUork+EaHh5yFjdexRZFOy+1DhsTTqxmaZZUbpNOoMrod+UizgeLUMw9iHDnHQJ7nyDDQOJQZkj2Nu3WU6NrmSWxeWmHXIFrk/AaLCdoe0tQvIDbkTJ04WG9Ddi7cNJhoPE0iZBABqMkEENJIkHeDpMjmLxuKL3SdNAOAlRnCuWy7+RXHiMaCXSTcm5N5k3laHAsmi+oWthjwwgFwNwDM7tQB1WchGdn7UaxpaSYMagEcDm9B6J7W0JFaD2yXsbUYYMOJFj4hLTcH1QDtO2l3/wDCZl8IzcC69wN0gA+cqWrtNgHhudP8cEHrV3PdmcZOnQaAckuOWg5KVMZUkm9zv5pspQk+aqSJ6Gg+96mxL5cVEx1oV3ZeG7xxcdGmfPkhrsV1pBLZWGDGBxHiIk8YOg5IdtWrL/II29wBj9o+CzuKd4z5pyM91sgOqZUb7x6q3g8K6o9rQ1zszw0wJNyJjnCMdoMBSpta3M3vGBzcrbmA8lneHRrspgiToLWUqtJpHREbWwf2TxTWVi11g8QP+U6ddPOFrqwIsN4ge9YDE0jGcbiJIOh3HloOq1ezdqmtRFvG0w+NZizuv1XD8vFtq1/p2/GyaXB/4QbUw+ckcRCy+CeWVMrrXyuW2qAEDr8llO0eHyvD9M4v/wAm294j0VPjXv7GL8idfcgmzVN2k3NSc3+bq2/wlLs+p3jGv3xfpYpagv8Ae9bxX9Dvuf7BGy3ktI4H4pceyCD0+ajwhNKq5p5t+YPp8U/HEkA8HfGy6f3bOXf2aIQVPhMQ+m8PYYc3Q/LyVZwIMEQRqDY9Qnhyciendnu1VJ1Nz3yDTILmi7vE6IaN8kiPNDv9SUv01P6D9VhqT40kff36JfxL/wBZ9VD/AI8ttllmetFxypbQbYHn8f8ACuO1TajARBFk6egNAcwnWggjyKfUolp48CooVRRraUyeEe/7KlYyNNTYDfzSF1o6rqeqwNInqgAwDOWR52M+8lRBy5zr2KQlYLYqVzJGYcYPy+fokKkpOAkbjZEXQwFOYeO9NdqllBhQpMpAugp7WzosYYlaJKsYbA1Khy02OeeDWlxA5wNOaL1Oy+KptD6lF1NktBLi2ZdMQ3NJNvghteDeils3ChxJddo3cT9B80ZDgAQLCNBooGMDG5RaPu6idiI3Jjmp8mSVK38RnMR/1KGbNwzq9anSb7VV7Wgn9xiU3EV/EHTcGVpOwmIw2HdVq4h7adRgyMDpztscxDf1GwGpF4F0KekVxyE9tYUYbJRomCxmUP3yfbdIvJkiRuWZxOHMGCI5i56CA0ckVxu0RWqd9oDDWibhgBjNzJl3WFWxYvABJ5GB6lc23s6ddA3YrWuqOovHhqDL9I5qtRnCYksefBOVx4sPsu6a9CFY/DvzBwgOaZjMZtuIIlWu0VAVqIrt1ZYjflOs+RA9ShT+/T8Pr/RktzteV/0F82vKfRDtvYQVKLoHiaMw/lv8JHVV+z+NztyE+Jgjzbu9NOgRE1r8ly8ax3/R1clcGZ2FXjM3+YfA/JHaVMESY5LN0291XjcHR/K7T4haptIAXIkgEAa8+S6c672vZDC9LT9GZ20IqtcOA9WmPhClrsBEbiI9VJtmhLQQNHfH7noiWzMGzumue3xFuhMg3tlj2TCpvUoVQ6toi2hRbVw1KqQ41ixrRl1cRZ0gAyAA4oK6mWmCC08CCD71tNn1qdMAEQGgtAJgiTJmdyHbSrU6tR2f2BTffeC1pcHA/wDIARzI3oY7e9aNkwpTvfZnGFOlPwOEqVCMrbSAToBPnqiH/i2fqPorc0jnUtkTXmUsE7wqRf5JwzHQFTcl+Zcdgi4ahXtk4IMw2KcYzt7osMAkSagdqPJBcjv8LQbDw7/w2LkxLGQM0TGefDN9RqEmRtT5/AVpvwZt2z6hcdLmZm1zyCUbMfxaI5n6K44tECnUqOcYkZA0TwnNx4hT4fB13E2ygGC57mtZI18RsekqjtpCqZYNOyqnFvv+ie3ZT+LfeiGJaaf+7TceDC4n3s+aiZXcdf8AtHwhDlTQeMbKzdmvP5x0BT2bLP6x6H4KycaeR6KfB1s7i0tAgTYkbxzQdUiijGyr+Ad+sf0pRswk+0fT5ImGcreZj00laHs1gWnNVduOVpLoGkm2pOim8rRZYZZDs7sXgu7puq4qtmLWlzGNAAJ1EmmTyKFdpdlYXDVwyi/MxzA/xy4iSRALWgQI0NxZboAWgj0sm4nCMqCHtDo3x8N4U1npPbNXxZfgzHY3bOEwtTvX5xUu1vd0/CQRfOc0u8oAsCq23tsvxFSS8uaCcgNtdTlk3136Qn7a2cyi6Gg3bN+ZIt0CB4lwAsfRdeOU/vPMztp/TXokrVd5CpYehVxFVtKk2XvIDRzJi53BV6+JJF16x2R7K1cIxtQNDq1QS+oDJptInLTpuAmxjP4pmya60gY8ZR/0TTwVIl0Va7nsaHkWH5392NwAbqb3KweIHfVKlQxLq1QzeYzGN69J7QYot8TswgObTpuJL/E0tc941Au2JjQ2gBYvB1qVF9TLQbUzPzNbUzPyDyaRM75UeT1v2dUSt9roFHBTrfzJ+SkpGo0ayP0kzbqeSu4jFudJFGm3yho9BJKjN5kRG+Ujp+zp4S14B7sYS7LlzMItxHESfNXNl4jK57Do7c7eDZwPH+6jq4fWPaO/mQh7g5rpLcvATvsLG90zlWtEnLxvZFiKT8NWBGgu0/qabEHnuRT8RPiGh96qY+r3jRMeEa8+B84VdlctblbYb3fQ/lHNHhySb8k+XBtLwLtikC4EmDlgjfqSJ4a7+SJYDFvfTIINvEHHQg2Inzv6q7sfZFOmzvqlRj5kBrIfeJ9rTNeYlDsfsU1XOfSLn30e5uc23RY77WS/Uh/b+B1jv9ROa4DHNbGaRdzZALTILRy4qGltAuOpJmXA6ngb3lZ6pSLTBBaeBEH3ptJzmmWmCrfTWhFblmor4jNDbOaOjh115KbAMpOuILuesDSxssq/HVD+bqAJVzA+EX/wp1j0h3fI1wFxyQ+FWwe0zYzmbx3/AN+qZ+NZ+70UlDRmmDqTwCfCD53Tm1FXfWgm28/Nd345+i6dMimXmVmwZAkxuAiOAAt0hSUMY9rSxtRwY4yWgm55qg2s3inh44j1SuRtlprKdzMHc0X9SXW96e+uYE+KJiRMTrEzCqALntsto2xXVuFvL6poKjcQNV2ZPoXZIVcwTXAk2EiPFw8lBQcwajMVIcVJsLcCSg030Vhyu2wrTAj2gfIK3hdr9xOUNcSBGY6cwDMEoIzFt3tJ/mKs0sQwXDI48fUqLj+DpWVNdBil2lr5/wCJSMHhBP1Rel2rpHdljXNY+hWXdjhunz+Nhb1lQVsU0ySJHOPv/CT6e/QFk17CfaTblOsWll4BbYO0meEcd+9ZZ1STfMRyifgrT8Q3cwjqYUTKsanoCb+a6YXGdHHkU1fL8klHFUm6NI5mCT1Wk2X24fRpdyJcwezJPhB1ABkAcBuWep1KZ1p35/3+KcaVMz4Y8j8UrSKeVrouYjbLXEmS31vPE70xmLZ+pDquGaNJUJYFuCYyyuetIMCszjI0UoxDT0+96AOHL1T21eU+vzQeIZZ/yGm1m6CJ4ASfgq1ZoLXW13kHooaOOPD6KUYqQAAfVJwaGdy0UK1CNLi03m54EKA1CRElaHPThu+R4rb7nLfhKgo7EFXO9lQNY1s5Whz3CLQ42awc3GTeAU85F7JVia/SA6ddzScri2dY0PmNCtDS7QN7sNc3u36ZxdrhFzGrXE9PJAa9FzTBb4viIsQq1Sd6asc35BNuV/JoXRU1hwjiCBz5ITiMC3VpI9/91Sa8jQkeRIUzMa7fB+KyxufAHaryhtOjmOb1HA/TepMVUgcz9lJgHeIjjf79UzaNFzXX3i3lv6ym/dpift2h2y6kGNx0U+dQ7Oo2zc7KTvEHrfQ6bSIq7PEeMn4lMgK/isMQ90x7R+KqOZu3/wCEdkyENkp+Xjf0SgaKSAEzF2MptA3bvenuB3TCeAE5jQgMQhiflhOcAlEIii0wuIMp7rWTc3miBjmTxKWiSNdEzvBzU1NwI8kApj83moy47iUmYTF1IwDnxWC3sQTESTyUTdd6kqvAMGVzXidERTngnSfJPZUnWUmYcEwxE3Q0Ny0x7zvkk8Z+qjFzKaXjmldUHNbRuQ2pKVoMJc45rqrxulY3W9kQkaorsttNwJyucQRvIbf2Zi/HhogxjmpcLiMptMGPqPSUmSNofHSTLmNpFj3NBBA/MJgjkeCrU8Y+nYE5CZLZsSNDHEcVax2J7wA3loy9Nw8hf1Q15hLC2uy15F6DGGpCsWkeKPbbvg26ROql232SqUhmaQRvbPjbYEyN4Ei4vdZ5pIMgkEaEGCPIi4KLf6krEfxD3n7jZ3Vw1PmlqcktOX0KnFbVLsD1cM9ty0xxAke5RBGu+FS4kTaLfcqnjS0NNr6TZVVb6YjjS2VMI6Ht5mPWyNYjCtqUwM0ODpiDMb76IBTNxyKONrZb332SZfTQcT6aZHiXhrbbtB8EL713JWMdUBdF7fNRdwE8T0Lb7P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0" y="54200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proizvođač automobila u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prodajnom asortimanu ima model Nemo?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ITROEN NEMO 1.4 HDI PUTNIÄ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1721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0281" y="300408"/>
            <a:ext cx="83539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20.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kojem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 gradu Nemo našao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zarobljen u akvariju?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endParaRPr lang="hr-H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Slikovni rezultat za nemo slike iz crtiÄ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1" y="1844824"/>
            <a:ext cx="8353993" cy="44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0" y="351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Prvi krug odgovori</a:t>
            </a:r>
            <a:endParaRPr lang="hr-HR" sz="5400" b="1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Bartender Carrying Beer Case Retro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2"/>
          <a:stretch/>
        </p:blipFill>
        <p:spPr bwMode="auto">
          <a:xfrm>
            <a:off x="2339752" y="1340768"/>
            <a:ext cx="4274726" cy="38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445224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 kviz - Evo </a:t>
            </a:r>
            <a:r>
              <a:rPr lang="hr-HR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 doma</a:t>
            </a:r>
          </a:p>
          <a:p>
            <a:pPr algn="ctr"/>
            <a:endParaRPr lang="hr-HR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0" y="351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Prvi krug - </a:t>
            </a:r>
            <a:r>
              <a:rPr lang="hr-HR" sz="5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Evo me doma</a:t>
            </a:r>
          </a:p>
        </p:txBody>
      </p:sp>
      <p:pic>
        <p:nvPicPr>
          <p:cNvPr id="2050" name="Picture 2" descr="Bartender Carrying Beer Case Retro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2"/>
          <a:stretch/>
        </p:blipFill>
        <p:spPr bwMode="auto">
          <a:xfrm>
            <a:off x="2339752" y="1340768"/>
            <a:ext cx="4274726" cy="38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4452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Svaki krug ima 20 pitanja, odgovore bilježite na papir ili pamtite. Nakon svakog kruga putem ponuđenih rješenja provjerite svoje odgovore. Opustite se i uživajte, sretno!</a:t>
            </a:r>
          </a:p>
        </p:txBody>
      </p:sp>
    </p:spTree>
    <p:extLst>
      <p:ext uri="{BB962C8B-B14F-4D97-AF65-F5344CB8AC3E}">
        <p14:creationId xmlns:p14="http://schemas.microsoft.com/office/powerpoint/2010/main" val="40763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0872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hr-HR" sz="3400" dirty="0" smtClean="0">
                <a:latin typeface="Times New Roman" pitchFamily="18" charset="0"/>
                <a:cs typeface="Times New Roman" pitchFamily="18" charset="0"/>
              </a:rPr>
              <a:t> Tko je autor i izvođač pjesme </a:t>
            </a:r>
          </a:p>
          <a:p>
            <a:pPr algn="ctr"/>
            <a:r>
              <a:rPr lang="hr-HR" sz="3400" i="1" dirty="0" smtClean="0">
                <a:latin typeface="Times New Roman" pitchFamily="18" charset="0"/>
                <a:cs typeface="Times New Roman" pitchFamily="18" charset="0"/>
              </a:rPr>
              <a:t>Zavezanih očiju (Evo me doma)?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Judi</a:t>
            </a: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, evo me doma</a:t>
            </a:r>
            <a:br>
              <a:rPr lang="it-IT" sz="3600" dirty="0">
                <a:latin typeface="Times New Roman" pitchFamily="18" charset="0"/>
                <a:cs typeface="Times New Roman" pitchFamily="18" charset="0"/>
              </a:rPr>
            </a:b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Ne dan se ovi put</a:t>
            </a:r>
            <a:br>
              <a:rPr lang="it-IT" sz="3600" dirty="0">
                <a:latin typeface="Times New Roman" pitchFamily="18" charset="0"/>
                <a:cs typeface="Times New Roman" pitchFamily="18" charset="0"/>
              </a:rPr>
            </a:b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Nigdi od ovog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stola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Gibonni</a:t>
            </a:r>
            <a:endParaRPr lang="hr-HR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81192" y="692696"/>
            <a:ext cx="622157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 Premetaljka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hr-HR" sz="5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hr-HR" sz="5400" dirty="0" smtClean="0">
                <a:latin typeface="Times New Roman" pitchFamily="18" charset="0"/>
                <a:cs typeface="Times New Roman" pitchFamily="18" charset="0"/>
              </a:rPr>
              <a:t>VESEL JURNE</a:t>
            </a:r>
            <a:endParaRPr lang="hr-HR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hr-HR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4000" b="1" dirty="0" smtClean="0">
                <a:latin typeface="Times New Roman" pitchFamily="18" charset="0"/>
                <a:cs typeface="Times New Roman" pitchFamily="18" charset="0"/>
              </a:rPr>
              <a:t>Jules Verne</a:t>
            </a:r>
            <a:endParaRPr lang="hr-HR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148064" y="259648"/>
            <a:ext cx="36724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Koju uljaricu pronalazimo u čarobnim riječima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jednoj od priča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iz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zbirke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priča </a:t>
            </a:r>
          </a:p>
          <a:p>
            <a:pPr algn="ctr"/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Tisuću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i jedna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noć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Sezame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otvori se!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Slikovni rezultat za tisuÄu i jedna noÄ tales from the arabian n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306"/>
            <a:ext cx="4031729" cy="62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" y="160337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Ime kojeg starogrčkog junaka nalazimo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naslovu poznatog romana struje svijesti,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 prikazan je i na slici Bele Čikoša Sesije?</a:t>
            </a:r>
          </a:p>
          <a:p>
            <a:pPr algn="ctr"/>
            <a:endParaRPr lang="hr-H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Odisej 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(Uliks u rimskoj mitologiji) </a:t>
            </a:r>
          </a:p>
        </p:txBody>
      </p:sp>
      <p:sp>
        <p:nvSpPr>
          <p:cNvPr id="3" name="AutoShape 2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6" name="Picture 8" descr="Slikovni rezultat za bela ÄikoÅ¡ sesija odis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55" y="2512207"/>
            <a:ext cx="682589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red časnih sestara pronalazimo u imenu engleskog gotik rock benda? Inspiracija za ime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benda bila je jedna pjesma Leonarda Cohena.</a:t>
            </a:r>
          </a:p>
          <a:p>
            <a:pPr lvl="0" algn="ctr"/>
            <a:endParaRPr lang="hr-HR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Sisters of Mercy (Sestre milosrdnice)</a:t>
            </a:r>
          </a:p>
        </p:txBody>
      </p:sp>
      <p:pic>
        <p:nvPicPr>
          <p:cNvPr id="3074" name="Picture 2" descr="Slikovni rezultat za sisters of mer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24944"/>
            <a:ext cx="5616624" cy="381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116632"/>
            <a:ext cx="9144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6-8.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Prezime kojeg nuklearnog fizičara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 smo često čuli u seriji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Breaking Bad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 koja dva kemijska elementa su označena u naslovu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7.) i Ba (8.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)?</a:t>
            </a:r>
          </a:p>
          <a:p>
            <a:pPr algn="ctr"/>
            <a:endParaRPr lang="hr-H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Walter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alias 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Heisenberg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(Werner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7. Brom i 	8. Barij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Slikovni rezultat za breaking b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84" y="3045618"/>
            <a:ext cx="6133832" cy="38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42171"/>
              </p:ext>
            </p:extLst>
          </p:nvPr>
        </p:nvGraphicFramePr>
        <p:xfrm>
          <a:off x="107505" y="2348880"/>
          <a:ext cx="8928992" cy="3877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1"/>
                <a:gridCol w="2376264"/>
                <a:gridCol w="2880320"/>
                <a:gridCol w="1944217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Austin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Kit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Teler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Brzi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 žestoki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Mujo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Dallas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Kapetan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Miki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glumac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Haso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Houston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Kit </a:t>
                      </a: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Carson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šetač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mali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Ivica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TEXAS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RENDŽER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PAUL</a:t>
                      </a:r>
                      <a:r>
                        <a:rPr lang="hr-HR" sz="24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hr-HR" sz="2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WALKER</a:t>
                      </a:r>
                      <a:endParaRPr lang="hr-HR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CHUCK NORRIS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kstniOkvir 1"/>
          <p:cNvSpPr txBox="1"/>
          <p:nvPr/>
        </p:nvSpPr>
        <p:spPr>
          <a:xfrm>
            <a:off x="0" y="30608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 Asocijacija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- Odgovori na četiri stupca daju konačni odgovor, za svaki stupac i konačni</a:t>
            </a:r>
          </a:p>
          <a:p>
            <a:pPr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dgovor 1 bod, ukupno 5 bodova.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2068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glazbeni instrument pronalazimo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imenu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turske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valute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Lira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turska valu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5249" r="8564" b="28603"/>
          <a:stretch/>
        </p:blipFill>
        <p:spPr bwMode="auto">
          <a:xfrm>
            <a:off x="1449943" y="2060848"/>
            <a:ext cx="63953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563" y="1259231"/>
            <a:ext cx="184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11. SAD </a:t>
            </a:r>
            <a:endParaRPr lang="hr-HR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08689" y="4162459"/>
            <a:ext cx="303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13. Liberija</a:t>
            </a:r>
            <a:endParaRPr lang="hr-HR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02576" y="1279935"/>
            <a:ext cx="249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12. Malezija</a:t>
            </a:r>
            <a:endParaRPr lang="hr-H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0291" y="535621"/>
            <a:ext cx="7861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11-13.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Kojim državama pripadaju ove zastave?</a:t>
            </a:r>
            <a:endParaRPr lang="hr-HR" sz="3200" b="1" dirty="0"/>
          </a:p>
        </p:txBody>
      </p:sp>
      <p:pic>
        <p:nvPicPr>
          <p:cNvPr id="3074" name="Picture 2" descr="Slikovni rezultat za zastave svijeta S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5" y="4828972"/>
            <a:ext cx="3864815" cy="20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9" y="1818861"/>
            <a:ext cx="3835944" cy="20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76" y="1790100"/>
            <a:ext cx="3527604" cy="21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188639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14-15.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 Koji klub je trenutno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prvi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), a koji treći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Slikovni rezultat za premier liga sli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33971" r="45637" b="33014"/>
          <a:stretch/>
        </p:blipFill>
        <p:spPr bwMode="auto">
          <a:xfrm>
            <a:off x="2156346" y="2380981"/>
            <a:ext cx="1866429" cy="26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likovni rezultat za premier liga sli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1" t="33491" b="41449"/>
          <a:stretch/>
        </p:blipFill>
        <p:spPr bwMode="auto">
          <a:xfrm>
            <a:off x="4788024" y="2380981"/>
            <a:ext cx="2633730" cy="26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08720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hr-HR" sz="3400" dirty="0" smtClean="0">
                <a:latin typeface="Times New Roman" pitchFamily="18" charset="0"/>
                <a:cs typeface="Times New Roman" pitchFamily="18" charset="0"/>
              </a:rPr>
              <a:t> Tko je autor i izvođač pjesme </a:t>
            </a:r>
          </a:p>
          <a:p>
            <a:pPr algn="ctr"/>
            <a:r>
              <a:rPr lang="hr-HR" sz="3400" i="1" dirty="0" smtClean="0">
                <a:latin typeface="Times New Roman" pitchFamily="18" charset="0"/>
                <a:cs typeface="Times New Roman" pitchFamily="18" charset="0"/>
              </a:rPr>
              <a:t>Zavezanih očiju (Evo me doma)?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Judi</a:t>
            </a: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, evo me doma</a:t>
            </a:r>
            <a:br>
              <a:rPr lang="it-IT" sz="3600" dirty="0">
                <a:latin typeface="Times New Roman" pitchFamily="18" charset="0"/>
                <a:cs typeface="Times New Roman" pitchFamily="18" charset="0"/>
              </a:rPr>
            </a:b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Ne dan se ovi put</a:t>
            </a:r>
            <a:br>
              <a:rPr lang="it-IT" sz="3600" dirty="0">
                <a:latin typeface="Times New Roman" pitchFamily="18" charset="0"/>
                <a:cs typeface="Times New Roman" pitchFamily="18" charset="0"/>
              </a:rPr>
            </a:b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Nigdi od ovog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stola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r-HR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476672"/>
            <a:ext cx="903649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Daj </a:t>
            </a:r>
            <a:r>
              <a:rPr lang="hr-HR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 Nemo</a:t>
            </a:r>
          </a:p>
          <a:p>
            <a:endParaRPr lang="hr-HR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inding Nemo | Official Site | Disney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06489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70140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.Što na latinskom znači riječ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emo?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nitko</a:t>
            </a:r>
          </a:p>
        </p:txBody>
      </p:sp>
      <p:pic>
        <p:nvPicPr>
          <p:cNvPr id="1028" name="Picture 4" descr="Latinsko-hrvatski rječn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25301" b="31571"/>
          <a:stretch/>
        </p:blipFill>
        <p:spPr bwMode="auto">
          <a:xfrm>
            <a:off x="1201001" y="2132856"/>
            <a:ext cx="6548205" cy="41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47667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podmornica kapetana Nema prema kojoj je nazvana prva podmornica na nuklearni pogon?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Nautilus</a:t>
            </a:r>
          </a:p>
        </p:txBody>
      </p:sp>
      <p:pic>
        <p:nvPicPr>
          <p:cNvPr id="3074" name="Picture 2" descr="Captain Nemo's Nautilus Minecraft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3" y="2204864"/>
            <a:ext cx="815447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059" y="476672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Kojoj vrsti riba pripada Nemo, lik iz istoimenog animiranog filma nagrađenog Oscarom 2004.?</a:t>
            </a:r>
          </a:p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iba klaun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hr-H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Slikovni rezultat za nemo slike iz crtiÄ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35" y="2132856"/>
            <a:ext cx="7052530" cy="43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HgAeAMBIgACEQEDEQH/xAAcAAABBQEBAQAAAAAAAAAAAAAFAAEDBAYCBwj/xAA5EAACAQMCBAQEBAUDBQEAAAABAgMABBEFIRIxQWEGEyJRFHGBkTKhsfAjQmLB0VJy4RYlM1PxB//EABkBAAIDAQAAAAAAAAAAAAAAAAEDAAIEBf/EACERAAMAAgMBAAMBAQAAAAAAAAABAgMREiExIgQTUUEy/9oADAMBAAIRAxEAPwDFAnP4j96Zp4ojiRsVzI4jiZscqEnimdjgnHM1mmdjnWg0rLMSFk2/0g4zUnw0QGSD3yxoREVUcfmDOMAdamkvGkiVScHGDg86s4afRXkv9LguVtX/AITyY6gOMH6HNWILyCR95OEf6XAB+hG36UP0vTpdRuPLiIUAZZ25AVPqOkvZOQsscoHPh5/UVHw3p+h421sIQzxSsVBAcdDtmp+lZjDHfnjryo1pNxJPE3mksVOxI6VS412gp/4XeGmKinp8GlFzjh/eKYqPYfSu8GuWIHMgfM0CHJApuEew+1JXRyQrqxHsa7C5qMhEQM8h9qeuylKgEA6lJ5dvgfzUKDtjGfnRHU1MjRxKCWzt3z0rs6PLBdrBcMvEVzhCTg+x71qlqV2Kcun0DlGe3yqRTitUvhWf4YyLaygYz5jLhaA3toYMoyEMpxxY2NScqolYqldlzRLuYcVlDwq8/wCGQDdTiiMOnyQQGa5eN0UnJUkknvmhOgRu1+rxc0GQMcyelWtQe4jupVumcMzcRBxge1LtfXQ7HS4/RXaPimdVwA35UV01S8Cxjd1XJGPz+VUdNQXNzufQu7sTjA9+1SSXywz+bbSlnHKQfhx7Ae3L7VK2+gPXoX+FcDibAA5k7Yp1NoqkvdRDHP1Cs9/1HqRiaJnjbOQS0Qzj9Pyqpp0IutQtrdiB5kgXJ/4qqxVrbZXmt6QcvbyORlgsGyW5yEYA+WalsNIt5APjroqSQDjc/Ltmhl/pUq3jwRxEyK3D5SjJJ7AVSV5ba440Lxyq24bIwe4q0rr5ZPH9G8tvDWnApLEX8wc8SZx9P81Nd6DLH/44xj/cMUBtPFcsMaCVVY5zlRw5xmtTpd1PrVh8VYzAsp4HTO6n97/Ws2XnL2zRP6n4AWtWVuF1wRTVbvZJoL8xXSYIGTilVeRP1mU4N1kC5eNg6f7huK9N0zw/aBbC7mgCSW7SMY3wxPEdgT1IrNeCNHtdYjF+twJDbT4eAL7AEE9v3742l5cIlx5bPhScgnqfamZKe9B/HlPtgPxPb399cpFZKpUnPmGXgZB7dxWA1mUIkluXWRlcoWHPI5nFbHxDrDadOeApHPtwyMTsPY74NBtK0ixvx590onJcJs3p9W2+O5FGWpW2HPrxDeCrM2lu15MgDTkrEG54Xc/ff7UZ1vSbXUokUkrKgPC+OXY9qq6zctHZJJHlR6pQV6cTK4/vV3Tr1buwguCCpZRxYHUbbfvrQ5uvszcePQBKNodo+weR2/lONuQ/vQK5kmvPPuSPTzJJz9KN+LzKjxmYgow8xGXcMvQg/LHeql/Ym0spY0Hp4Cc+5CjP9qdFeP8ApWjOxDOTWg8D2UN5rga4dVSBC6qWwWY7DHyO/wBqzoOM/Krmh3Rs9WtJx/LKAdgdjsefY06/+WUxvVrZ6ZrWird6lJqCyqiR254Ax4fWNgSfasF4gKXGq3NxGMLM3GhxgGt7q2oooW0BDF9iO1Zia3g1XUbyCBAq2Sjic/zE+2OlYceTh2/Eb8squkZeC2ur2dLa0t5ZpSfwRqSeeMnHIbjevafBehvoWhJb3L8VxIxklGchSeg+lebaXev4V12K8lt/PgkUxkqcFc88Hl05GvV9K1ix1SNWs5gWYcRjYYcfMf4pf5mSqlJeCsMKW9+md8U2cramsvkkxFB6x9aVau7hNxayRKRllOM+9PWeMi12amz580TWr7R7pbnT5jFKMBh/K4Bzgj2rYa34/TVdBkilsympMQA2PT19XFtnHsRXn2TxZrs5K88mu04T9OWm14Xb++a+8niBDomGOeZ96gtria0mEtvI0cgIPEvbln35VXU9vzrd+HvBlvcWEN9q8k6tKOJIY/ThehJwTnttUpzC7LRNZH0DD4k+MsBaXcIRxCI1kXkdxgkdOVGfDUcqafH5wAySyKRnCk7ZHffA5t23IF3mmaaqyRi2dRCrYZXPE2PzP1FC9O1ee1UDjyAfwsCQc/8AG2fbas9QnPwX21X0abxH5t1cRWKEjzfUZD3ySdued9+RPLYLlajalNDliDNIbXy2DscsyniU5+4+1UtGu0vb95Z2AAX0qWGcnn8+X05cq0I8q5e4twwImt3j268sH586r3OkB99nmoHMV1bwtO/ANvc0uTnuOVGdLtfKtxK4w0nIdq2GanpBHSdBhmkLR6xOSByVOFh7ZB4h+v5YpoppvDGqyW+oAy2d4SfiOH1Z9zj26j6ipvDVzBH4ntILjBgnPkufbjBAI7hgv50W1mzivo5bO8HrjJUOB+Fh1Fc/8jcXqu5Zu/HauNrqkDtRsUuLWaKQcQ2wy8se4P2rPWV3NZXSW9yxUqwMUqkgjuDV3SdRmsHk0u8IJQERsTnK9B/j7VHq0Md5FwDaRfwt3oY5cfFdoZbVfa9NnoHjP4Rhba6zmLiC/FYyYug4/wCnv0zvtvT1g9PuXuMrP6nX0Pkcxy3pVKw49/SAqp9yZ4nepRnh2Ge3vTKUAyxyegqRUVkyzcOTgAjORXSMRtNF/wDz24e4jn1GWMW0YDSxKPUWxngzy+Zov4n8RCx4I4RGxyRuxH6UE0/xXLJo7WlxcmOWIKMsd5VAxnJ67cuvfesjcTNcStJI7OSTgtzxWfhV1uvDROWYjU+mmtLhuKScSMskh/EJMHf2NA9UtXhvPLYMkL+qNic5H0opp9xCbOMeYFkVyxBbmMD9Kg17U/i4YLTiLLCSTtt2owmqYMlKpQG4AHPE34eQrS6FrnA8KTj1K2OPPuCP71mjvv1qa2ITcnrTKnkuxG9HbJ5k3CgJJOAKNXFwLby4m/kiA+dRaNbFAbmQfi2WqepyF7uTJzjarLwTT2yBp2DLJxEN0IOCCDn+9bLT9UbVhJeSJwtIQJAvItgZI9qysemTS6c94uPLRuHfr+/71b8M3wtLlrGc4in9SE/6qy/lLnjfH/DZ+M+FrZJ4uiCmOWIepDkke1V7WTzYUfoRRm/gS7iIO6kEH3rN6WGinmtJNmRsjvjn/ml4q5Ytfwda45N/0lukNjex3SkcEw4WHs37xSqTV1L2rrjdBxClTolXO2KtuK1IDjRFkxnrjP8AepGIz6RyPWu1srnIIiP1IFdCxusnMR3/AKh/mn7Qri/4QE9adk4NwfSeVWRYXP8A68Y/qFSrp07Lh167YYVOch/XX8KYOBimotY6Fc3t3HbxmNC5xxSPhR8ziiOq+FG0mGGae/tJVkcoVikzwn6gVXnO9bI4peozIBJAAzmiWm2iSZeZeJByHQ1pNJtPDdpo8lxdKt7qBbCQl2UKO4G3PrnlQyeREjz+FQOnL6Vaa2JyPXQ93cCO3ITYD8IHapvDGlJquq3M9yCbS2y7nGznPpX8s/Kn0Pw3fa/HNdKfJsICfMnbfO2SFHXaoTJc2PxNhYSutoZP4iNjLkAA5PPnnahVLWg4sTJL9WuIgS/8IA+WmNh9Pehkdn8VYzxg4urY+ZHjm69RV1Zp8cM6ca5z6Nj/AM1DDcxQz+ZDGB5ZAbbZh86zveujVx0+whpV8l7aJKR/Exhx7MOf3oRrUYtNVgu49lk2b58v0P5V2/8A2vVC6A/CXO4A6f8Awn7UtVHxNkw6qQwJ5c6XEaybXjL1W40/UXCqtEzyDORjGKVRWd0JdPUEYZAFdgNj3z160qvMtbI6TIIo153MsqEc41XB+5qOSbhfETyBPZ34j+QAqBpCyH15+tQ8QzscmnKRXJoufFSDZWOO+KIWjrLChJBcjJwBQqAx85OI9gKuQXnCMepR7ChUb8G47S9ZsNBls7a0keZkSQtuXYDboBRtDbXkGCY5I26MQa88jlt33lDP/u6fSn+IijXhg8yIAfyGs7xPZo/ci74hS3sL2SONVCA7BT2oPbRNczxC440teMcZX8QTO/DnrUd06ysGk8xz7yHpSjjgfpKp/pNa1tSkc/8AXLts9P1G+0zTtKittOuPNt+H+EkYwFHsd999ztk1jPipVe4aFYl85uJyYgxJ+vL32oI8HDlkmkHY1EJJl2Er7dKXw2OlzIaw75LYYE8uHFVLq04o/SeHNUUuZgd2YmrMd2jDDK+56mq8KkaskUtFS4djCIJgSEb0+2exqSzmtFulbUhJJGo9Cx7AHv19qtsltLEfNJDEnOOYHQ1TvdLe3gjm40kRxxDg6Dpn51dNNaFOWnv0Iahp1vqNub6ORIi59HCSynt2P7xSrPmWWJhwOUI9uvzp6ix2l0yVcN+EvllufSnEfalSpolkiLwrv1pKFHWlSooqSxjhGVOQfeuuEv8AKmpVNB2J12x7d6cqOHnuKVKoARJxhlGfeuMdep709KhoPJnHBgFidj3riKTypFYLlQdwcHalSo6TCnoIai8U0aTR+2Cv6fvtQ+G5MLcLDzIjzQn9KalSpleDqyMLXx0S/t4jbrJDc8ID8eBxHG/b7UqVKgk46TI/r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HgAeAMBIgACEQEDEQH/xAAcAAABBQEBAQAAAAAAAAAAAAAFAAEDBAYCBwj/xAA5EAACAQMCBAQEBAUDBQEAAAABAgMABBEFIRIxQWEGEyJRFHGBkTKhsfAjQmLB0VJy4RYlM1PxB//EABkBAAIDAQAAAAAAAAAAAAAAAAEDAAIEBf/EACERAAMAAgMBAAMBAQAAAAAAAAABAgMREiExIgQTUUEy/9oADAMBAAIRAxEAPwDFAnP4j96Zp4ojiRsVzI4jiZscqEnimdjgnHM1mmdjnWg0rLMSFk2/0g4zUnw0QGSD3yxoREVUcfmDOMAdamkvGkiVScHGDg86s4afRXkv9LguVtX/AITyY6gOMH6HNWILyCR95OEf6XAB+hG36UP0vTpdRuPLiIUAZZ25AVPqOkvZOQsscoHPh5/UVHw3p+h421sIQzxSsVBAcdDtmp+lZjDHfnjryo1pNxJPE3mksVOxI6VS412gp/4XeGmKinp8GlFzjh/eKYqPYfSu8GuWIHMgfM0CHJApuEew+1JXRyQrqxHsa7C5qMhEQM8h9qeuylKgEA6lJ5dvgfzUKDtjGfnRHU1MjRxKCWzt3z0rs6PLBdrBcMvEVzhCTg+x71qlqV2Kcun0DlGe3yqRTitUvhWf4YyLaygYz5jLhaA3toYMoyEMpxxY2NScqolYqldlzRLuYcVlDwq8/wCGQDdTiiMOnyQQGa5eN0UnJUkknvmhOgRu1+rxc0GQMcyelWtQe4jupVumcMzcRBxge1LtfXQ7HS4/RXaPimdVwA35UV01S8Cxjd1XJGPz+VUdNQXNzufQu7sTjA9+1SSXywz+bbSlnHKQfhx7Ae3L7VK2+gPXoX+FcDibAA5k7Yp1NoqkvdRDHP1Cs9/1HqRiaJnjbOQS0Qzj9Pyqpp0IutQtrdiB5kgXJ/4qqxVrbZXmt6QcvbyORlgsGyW5yEYA+WalsNIt5APjroqSQDjc/Ltmhl/pUq3jwRxEyK3D5SjJJ7AVSV5ba440Lxyq24bIwe4q0rr5ZPH9G8tvDWnApLEX8wc8SZx9P81Nd6DLH/44xj/cMUBtPFcsMaCVVY5zlRw5xmtTpd1PrVh8VYzAsp4HTO6n97/Ws2XnL2zRP6n4AWtWVuF1wRTVbvZJoL8xXSYIGTilVeRP1mU4N1kC5eNg6f7huK9N0zw/aBbC7mgCSW7SMY3wxPEdgT1IrNeCNHtdYjF+twJDbT4eAL7AEE9v3742l5cIlx5bPhScgnqfamZKe9B/HlPtgPxPb399cpFZKpUnPmGXgZB7dxWA1mUIkluXWRlcoWHPI5nFbHxDrDadOeApHPtwyMTsPY74NBtK0ixvx590onJcJs3p9W2+O5FGWpW2HPrxDeCrM2lu15MgDTkrEG54Xc/ff7UZ1vSbXUokUkrKgPC+OXY9qq6zctHZJJHlR6pQV6cTK4/vV3Tr1buwguCCpZRxYHUbbfvrQ5uvszcePQBKNodo+weR2/lONuQ/vQK5kmvPPuSPTzJJz9KN+LzKjxmYgow8xGXcMvQg/LHeql/Ym0spY0Hp4Cc+5CjP9qdFeP8ApWjOxDOTWg8D2UN5rga4dVSBC6qWwWY7DHyO/wBqzoOM/Krmh3Rs9WtJx/LKAdgdjsefY06/+WUxvVrZ6ZrWird6lJqCyqiR254Ax4fWNgSfasF4gKXGq3NxGMLM3GhxgGt7q2oooW0BDF9iO1Zia3g1XUbyCBAq2Sjic/zE+2OlYceTh2/Eb8squkZeC2ur2dLa0t5ZpSfwRqSeeMnHIbjevafBehvoWhJb3L8VxIxklGchSeg+lebaXev4V12K8lt/PgkUxkqcFc88Hl05GvV9K1ix1SNWs5gWYcRjYYcfMf4pf5mSqlJeCsMKW9+md8U2cramsvkkxFB6x9aVau7hNxayRKRllOM+9PWeMi12amz580TWr7R7pbnT5jFKMBh/K4Bzgj2rYa34/TVdBkilsympMQA2PT19XFtnHsRXn2TxZrs5K88mu04T9OWm14Xb++a+8niBDomGOeZ96gtria0mEtvI0cgIPEvbln35VXU9vzrd+HvBlvcWEN9q8k6tKOJIY/ThehJwTnttUpzC7LRNZH0DD4k+MsBaXcIRxCI1kXkdxgkdOVGfDUcqafH5wAySyKRnCk7ZHffA5t23IF3mmaaqyRi2dRCrYZXPE2PzP1FC9O1ee1UDjyAfwsCQc/8AG2fbas9QnPwX21X0abxH5t1cRWKEjzfUZD3ySdued9+RPLYLlajalNDliDNIbXy2DscsyniU5+4+1UtGu0vb95Z2AAX0qWGcnn8+X05cq0I8q5e4twwImt3j268sH586r3OkB99nmoHMV1bwtO/ANvc0uTnuOVGdLtfKtxK4w0nIdq2GanpBHSdBhmkLR6xOSByVOFh7ZB4h+v5YpoppvDGqyW+oAy2d4SfiOH1Z9zj26j6ipvDVzBH4ntILjBgnPkufbjBAI7hgv50W1mzivo5bO8HrjJUOB+Fh1Fc/8jcXqu5Zu/HauNrqkDtRsUuLWaKQcQ2wy8se4P2rPWV3NZXSW9yxUqwMUqkgjuDV3SdRmsHk0u8IJQERsTnK9B/j7VHq0Md5FwDaRfwt3oY5cfFdoZbVfa9NnoHjP4Rhba6zmLiC/FYyYug4/wCnv0zvtvT1g9PuXuMrP6nX0Pkcxy3pVKw49/SAqp9yZ4nepRnh2Ge3vTKUAyxyegqRUVkyzcOTgAjORXSMRtNF/wDz24e4jn1GWMW0YDSxKPUWxngzy+Zov4n8RCx4I4RGxyRuxH6UE0/xXLJo7WlxcmOWIKMsd5VAxnJ67cuvfesjcTNcStJI7OSTgtzxWfhV1uvDROWYjU+mmtLhuKScSMskh/EJMHf2NA9UtXhvPLYMkL+qNic5H0opp9xCbOMeYFkVyxBbmMD9Kg17U/i4YLTiLLCSTtt2owmqYMlKpQG4AHPE34eQrS6FrnA8KTj1K2OPPuCP71mjvv1qa2ITcnrTKnkuxG9HbJ5k3CgJJOAKNXFwLby4m/kiA+dRaNbFAbmQfi2WqepyF7uTJzjarLwTT2yBp2DLJxEN0IOCCDn+9bLT9UbVhJeSJwtIQJAvItgZI9qysemTS6c94uPLRuHfr+/71b8M3wtLlrGc4in9SE/6qy/lLnjfH/DZ+M+FrZJ4uiCmOWIepDkke1V7WTzYUfoRRm/gS7iIO6kEH3rN6WGinmtJNmRsjvjn/ml4q5Ytfwda45N/0lukNjex3SkcEw4WHs37xSqTV1L2rrjdBxClTolXO2KtuK1IDjRFkxnrjP8AepGIz6RyPWu1srnIIiP1IFdCxusnMR3/AKh/mn7Qri/4QE9adk4NwfSeVWRYXP8A68Y/qFSrp07Lh167YYVOch/XX8KYOBimotY6Fc3t3HbxmNC5xxSPhR8ziiOq+FG0mGGae/tJVkcoVikzwn6gVXnO9bI4peozIBJAAzmiWm2iSZeZeJByHQ1pNJtPDdpo8lxdKt7qBbCQl2UKO4G3PrnlQyeREjz+FQOnL6Vaa2JyPXQ93cCO3ITYD8IHapvDGlJquq3M9yCbS2y7nGznPpX8s/Kn0Pw3fa/HNdKfJsICfMnbfO2SFHXaoTJc2PxNhYSutoZP4iNjLkAA5PPnnahVLWg4sTJL9WuIgS/8IA+WmNh9Pehkdn8VYzxg4urY+ZHjm69RV1Zp8cM6ca5z6Nj/AM1DDcxQz+ZDGB5ZAbbZh86zveujVx0+whpV8l7aJKR/Exhx7MOf3oRrUYtNVgu49lk2b58v0P5V2/8A2vVC6A/CXO4A6f8Awn7UtVHxNkw6qQwJ5c6XEaybXjL1W40/UXCqtEzyDORjGKVRWd0JdPUEYZAFdgNj3z160qvMtbI6TIIo153MsqEc41XB+5qOSbhfETyBPZ34j+QAqBpCyH15+tQ8QzscmnKRXJoufFSDZWOO+KIWjrLChJBcjJwBQqAx85OI9gKuQXnCMepR7ChUb8G47S9ZsNBls7a0keZkSQtuXYDboBRtDbXkGCY5I26MQa88jlt33lDP/u6fSn+IijXhg8yIAfyGs7xPZo/ci74hS3sL2SONVCA7BT2oPbRNczxC440teMcZX8QTO/DnrUd06ysGk8xz7yHpSjjgfpKp/pNa1tSkc/8AXLts9P1G+0zTtKittOuPNt+H+EkYwFHsd999ztk1jPipVe4aFYl85uJyYgxJ+vL32oI8HDlkmkHY1EJJl2Er7dKXw2OlzIaw75LYYE8uHFVLq04o/SeHNUUuZgd2YmrMd2jDDK+56mq8KkaskUtFS4djCIJgSEb0+2exqSzmtFulbUhJJGo9Cx7AHv19qtsltLEfNJDEnOOYHQ1TvdLe3gjm40kRxxDg6Dpn51dNNaFOWnv0Iahp1vqNub6ORIi59HCSynt2P7xSrPmWWJhwOUI9uvzp6ix2l0yVcN+EvllufSnEfalSpolkiLwrv1pKFHWlSooqSxjhGVOQfeuuEv8AKmpVNB2J12x7d6cqOHnuKVKoARJxhlGfeuMdep709KhoPJnHBgFidj3riKTypFYLlQdwcHalSo6TCnoIai8U0aTR+2Cv6fvtQ+G5MLcLDzIjzQn9KalSpleDqyMLXx0S/t4jbrJDc8ID8eBxHG/b7UqVKgk46TI/rs//2Q=="/>
          <p:cNvSpPr>
            <a:spLocks noChangeAspect="1" noChangeArrowheads="1"/>
          </p:cNvSpPr>
          <p:nvPr/>
        </p:nvSpPr>
        <p:spPr bwMode="auto">
          <a:xfrm>
            <a:off x="370289" y="3728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6" descr="Slikovni rezultat za Kartaši (Caravaggio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8" descr="Slikovni rezultat za Kartaši (Caravaggio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10" descr="data:image/jpeg;base64,/9j/4AAQSkZJRgABAQAAAQABAAD/2wCEAAkGBxITEhUTExMWFRUVFhsXGBcYFxgaFxgaFxcWFxgdFhgYHSggGBolHRcWITEhJSkrLi4uFx8zODMtNygtLisBCgoKDg0OGxAQGy0mHyUtLS0tLS0tLS0tLS0tLS0tLS0tLS0tLS0tLS0rLS0tLS0tLS0tLS0tLS0tLS0tLS4tK//AABEIAL4BCQMBIgACEQEDEQH/xAAbAAABBQEBAAAAAAAAAAAAAAAFAQIDBAYAB//EAD4QAAEDAgMFBQYEBQQCAwAAAAEAAhEDIQQSMQVBUWGBBhMicZEyobHB0fAUQlJiI4KS4fEWQ3KiFTMHJLP/xAAZAQADAQEBAAAAAAAAAAAAAAABAgMABAX/xAAoEQADAAICAgEDBQADAAAAAAAAAQIDERIhMUEEEyJRMkJhcYEUsfD/2gAMAwEAAhEDEQA/AMQ+objmkFd36nf1H6qOU4LlLEn4h9vG7+p31Siu/wDU7+p31UQTkAj854n1XNceJ9U2U4FYw5qeGqjicXGhvxVSnjHzqYO46JlDYHWgsXPPs2H6j8gm/hJ1e49Sq2HxpmCJRClUDgCEGnJumRfg/wBx9y5rXs0qxvv/AHS4nFBu+6HVMRO4dfqmlNgbSDra5fvoPfwaTScT5EZHHyhLSzElrmOY7c1zYLv+B0ceQus8XjeArWHx9RoiZafyuLi3kQJsRuITPGheTDQAN7eacAgbsWQ7M0mTrO8781/F56ojhNpNecpGV268g9eKlWNodVsuwkISrlMcblXFqcuWMMypMvJPXLGGZRwCQtHJOK5YwzKkLRwHoE5KgYZlHAeiQtHAegTykhYI3KOHuTMoUkJxQMQQlHknuCaUQDmNCr5B+oq1SF+qp5/JNJmVFwXFcAqCCp6QBdCARQm16uVpKcFX2g+GxvKy7Zn4B1V905rY1B+HxUTal9Oic6sXaldCIl1lMNuXcINpJ1sJ6JcPiC0mCIPP7uh7TGie3W62jFhz5UmHoue5rWgkuMACJPqq4RzsxVph7sxh8eGbAjfB48vsLdcZ2h4nlSTCLeykNvVGfWGjwjkXm5PkECx+zn0ze/PX1RHam13OdkksYDePaPmReOQS4elmLg0+FuusGVCatLdM6KiK6kBBp3LntIsVbxNINdy+4THgZ2y0kRpx9FdVsg40E9j1JpxexIv6iPvirxTaVMAAAAAbgnQuVvbHS6ESkJWtKlbSQ2HRDCRWe4VLaOKbTtq83jh5/RZdvSM+h5SIbQfWqOAuAbyBAg81YpbEr1PyuAmACCSdOMAeZIT8PyxdloBKAuo9msTSdLsgF5bnk+UNkTvRB2zHjjHGPgBdJWl7GSbB+VIWqyacJDTS7DorZUkKwaSa5kLbNoghNcFNkSZVjDWa9UMhFmaoTdPLAyMlckShUFFCWVyULGFahm16nijkEUAQjHnM4kbreiaPItPopgJ4CuO2XVFMVC2GEgTIm4JEtmWgwYJA+CvYDZrTG8/DzVKtIChtglg4Jy07NnNIhskjUgW9UNrYQ0zLhYmLXP3dJOVMZ4mgXKUlOqtEyNOaWjRLyGt1Jj76Km+iXs2YwbMjHupsccgzOI1dF7+/qo8fiKTWDugBmAMaaqltRzu6yS7KLiDa2hcN8Deh2aPBnd4bRPhHRckxvvZ6LypdJDsRc9FJSo5gABJBtabquHXgXJ+7o1g8Ke5JBDSbZzo1v5iOLjoOuipXSI/ljtnuzVHUnFuZoBBbo7TMBPCfcUTbg1mqtSmLMFgfaJ8Xs7o9m5JnkOaq1Nt4htQkVXHQQYLYH7SI66pHideBOaXk1WPLaLc7mucNPCAY5mTYKgztNSH+2/8A6/VAsTtvEVAWuqGHagBrbcPCAcvKVRcU84OvuFeX8Gir9pnE+AMYOJ8TvPgPQobRxDM2ao8mTJdEnzi0+qJ1NnFlCk4tyiozMP3A8Tx0Mc0Gq4QtuW25XjzRx8fQbmvZoMLtOhTJb+oAOOUDmNbCPctDgdpurAFwzAGQQLOnjGp0XnT2g3VvZuPq0iTTflESdIOsW47p+iFYt+BseVS+0en0ngizWtkxe97cPqrVTBU3Nl2adSc0X0+7rEs7TEAE3yugjeYAv98kb2PtP8QXU2HxwXBp3tsDG8ESJ85XHcVPZ1rJDLWL2TTgm86zN/Q6jmg9XDZTGqJ4nD1m6TA8/sINWxZD4O/X79UJbYtSn4J2UJUhwSsYMB2l4RSjhpGiFVoTiZmphIVd9FbCrggQhuI2WZsEZyIDgzuS6EQtRVwZB6oB3KvDJtA0BPCYntVmTHwuISApxCATmhUcXhBOaPDMvHKfER0lXwE/LY8CFlWjNGlxexamIGJE5W02ZqTMvttaS9uWOOXXi5X+xfZxjqAr1btcDDLjfElHOyeDqUqTO9cS91KnMxaM0Do0tF+CJhzWNysAaOA0XNVN9I9Cce3yM7tjGikzNTo0so8N2kdMwMj0WOxOJZVN2Rxabx5HeOa0u2thNr1f/c6mTchuhje5swfMoD2noU8O+nSaXezLnE+LW0kaSnlL15EyJrz4M1takGm2/cpOzOFNTEMbpEuJ4ANI95IHVVMdUzPMSWiwkyT8zf5LW9m9nGhh6ld7Tn7zJl4Br6dODfU1KsfyeYXTVcI7ODXK+jQDZ9MNyRLXNIdxPGT00WH25sx9F8fkPsv3HgHfuC31CpE5biAR5aH0Nio8QQ+Q4DKRyPnIPNc8W5YzRgNlYLPUaDmi5cRvDRNjumw6rQbSw9NzQHiq1jRZrSMrY00aZ6qy/AMpEua0A3BiRbW3Dd6LJY3EvzO/iOIJjX6Kv62bwiIuBBIMGYAFp8/viqFQ3KK4fBDLnJ3EgchvQkaq0aJUPaLJDcgaknTffRP3dFf7NOo/iqTq7srA4OmDGYEZc0bpvPJM3pAlbaR6HhNjn8EaNVsGm1suH6g0OzaaiYJ3wdVkNkzmc4sD2sDczizO1jTUaHuymxIbJE816bSxQe21w/0I09IQjE4DD0sLVY4mnTcSXBp8TogAE6xy5Lzlem/5PVeLwYLtbs5tHFVGUwAIDgB7PA5eW+P3Qgko9t6sajhWggaAHWIAE+iC1WTcarsh/acOWVyehtaoZJ370a7CtL8fQHj9vMcs/lGbxR+SQ2Zsheztk4jEOLKFI1HNbmIBaLTEy4jfHqvX+xfZZuBY4l2etUAD3bgBcNbynU7ypfIzTENewYodUHnUBr9nzWA7S4UCuSDuAPUleiOKynaPYj31M7ZLSQXRqIselpXlYb0+z0UkA9lVcj/vS3whbDCZXAEafRZrDsi7rfeiO9nQYfe0yBw/zZVyL7diN7ovOYmZBvVtzVCaaimZor1cG1xAIWL/APGtXoFJtx5/NZFWxW+xKPOwngpq4FeocY8J4UQC6rVDRLjA+9OJQMTtIWr2R2Tqd5TNYANLBVLbkwSQ1pMRMtMgExEHVecYjGd6cvst4Td3n9F6x2E7ZU69NmGxLorNhjLw6pAjO1xt3hAAcw6xIQuHx6DNrffg1OLflIO4267lTebEn3IhtDZrnjwHO3QxZ4/lOp8vRY2vtl1CoaVRpdchuYFrjHI8FyzLXR3zmkTH49jA58PZU/KZiRIOt2xy1Wax1epiqpe6AXANnhuEc7ql2k2r45YIL7iZIAnUAofhdv1WEeFjoIOmXQzqPoumcb1tEMudPo2Gw9hUKVei/wATnMrZpcRGWngxiD4QI9upSEn9Ks0HThsOxwvVqUXkRqSKmNeD1NP0CF4DtLSqEAfwn91iB4iCMz6FGnTDXGxP8I2sjNegP/qtFmv9ndE4CG+R8K5sjpV93/vIkJNdArs3tLNU7sz/ABQ6qCdQ6oC97Z1iYPVy0M2BaQBuPmd3EFefYOqGV6J0ANPfpmpsBv8Aeq2gqzAaDYBoDbuM2DWnc5xkNM28TjZqtkWiaKu3MQ7xgtdLSWxF4EQ6BuOo5ELJYHC97UDDaSSeIA1++a3G1mNq0hTJLntIo03sjPUqAk1KdFkAOo0hbM4j2TeQVitm42nQxEucS3KWOgaElsE8hG6dUcVbT0a1otuZDC3SC4aaDMRrw09FmwdVuNq0AxrXag1KlJ3J0Csz17x49Fh6guQr4mSsV58ITQVz9yQFVEPX+z2PdVoU6ri0lzb5eIkXnQ20Ue1MdPh46rEbC7UdxR7ksmCS1w/dcgjzUmD24xz8ziQT+qAPVcFYq29I9FZ5cpbCG3+5YWUzd1QtAYBJ8RgTwE/2BQvEbHc2fCZ626NB9CuwrvxO0hUa5uRjmVM0gSKYb7I3kuEe9ana5AIMWI33011UryvE5le1s0T9Tbf9GZ7HbVpYTFziGO3tzNLvDMXdTIlw+4K9lwtdlRofTe2ow6OYczT1C8U7Q7PDh3jGw4WMWmBOnGN/RS9mNuVKd6VQscdRNnHdbQzzWzY1mnnPkSG4rgz2sJVjNkdt2EZcS0scPztaS083NF2nykeWi11Cu17Q5jg9rhIc0ggjkQuCsdT5OhNGSxVEis5hGmnAzvHGyO7HoFoJNs2g5D+6JuAN4vxi6aU1ZG1oynQx6jhSPUaRGY+jqPP5rILY0SJ6hZKVXF7J2ebOXBNcq2PrQA0anXyXs62cYmIxpnLTE8XHQffFV30by45ydTMjokb+kbhc8OUH8xVVzzJIKdIVtI6ozKeW5S5s2sJDUkfBMa5ML4ZsOz3betRhtbNWpCJIOWsI4VDOYcna8UD2/td+JrmqfCJim0H2GgyIP6t5PE+UUMxOp+ijc9BStmplvHY51Z5e7WIEaAcPeq5CaPNT0abnuaxjXOc4w1oEuJ5BHwBdkQKM7L7SVqRohzi9lF+ZrTdzZY5kBxvlhxsbcIV6h2FxeUuqPo0QBMPqeL0YCB6ptTs00tbFUh5GsAtJ32BkeqnVY66ZVRklb0UqFF2IfTZTu4hreEZWgEnkIueS29PKAcrnZASx9VkZ3vcMvdYWP912jn/lFtQSsHUZUwz8pf7TbmmSDlJjUwWzBCO4PbxBHeeHK0MDmAEYemdW0WizqrtM273KGaKfjwPja/0K7fBbTy5RM9yQ0kMpBoztw1A/mgAuq1ORHIDdh7Oa+az/ABPcLGIazc0gbjAtwEQq209oZm5WwWlgZTbmk0WOdm7vnUdlBeTpxutHg8J3YbInK0A8BEm3EpV9sgrtlfG08+GxQJl1M0q/kQ1zTH8tM+iweI9o87+q9O2Wwd69hgsqUwI5Z8jv/wBXFea4+gWPLTqxxYf5THyVcL7aJ2uiB4skpsJMJ82V7ZGHk5+Fh5710km9LZd2ds/C5YxHf5pnNScyAI0yObJvecwK0+z9j4LKS1jHgmQXNztn2ZbnGZrSJlhuDe0IAWdeKPdgWNrmvSBirkbXpSbOvkqNjn4L7ifNcvy8dVG5bK/FzJXql0Z/tZsE0HDEUQWNDhmDT/6nbi0/on08tCmxNsDF0ix1q9MTye3e5o48Rx80cq1BUZBmCIjkbQRwgrz/AG1s5+DrNqUyQ2SabtcpH5XcTB6jquLFSzz9O/1LwzuyL6Nc5/S/JqajZpkQZnMDHCFkNq4M03d4z2ZuI0/sT8Vrtm7VZWZmENLvab+l5AzAcjqOR5FVKzQQ7gXHXhothusdNNBySsk7QL2VjO9BbJJiQDuIuQPMT6IxsTtBWwpcabe8abvokxntBcw/lqc4Mxcb1ksRTdh6oezSZHC1y0lFaWJDznAibkDdfRdVwvKW0yMVtcX5PZNj7YoYuk2vQJLHWId7bHDVrgN/x1VuV45sfapwWKa8EihVc0VWDS0jMOBAJPlIXsEggEEEHQjSOK4PkYlLTnwyuOm00/KOJUaeU1c5QWn7Q8wsvK1NIw4dFlpV8XsnZ5l9UKq+2ZvcosXXQnEEZ3HdJj/C9iTiYgEDNN5lVWKevXtA096iphUQldskcmp5EKNFGZM2E2oNErCrOzsC+vVp0aYl9RwaOA1JJ5AAk8ggYqSvRP8A412KAw4t4gultKZs0Wc+OJNhyB4qjsz/AOO6j6pz1R3Lfac0HO6DGVgNhzd89N1iaraLA0AAMENbuAFgFz5sq1xk6vjYWnzojxWPyz/Gps/5U8x63HwWDZUa58DxuDiZFm66kmwHJWNo9pcRncGmwMEjibxHVUsE285Cd8GMvUb1OZ4rZa6VvSKXabBOFUOL2Pzt/IScuXc4kC956oWapbAzC26NOfMrQ43Cl1N4bSOexaBczI0A5Ss1Qp5yLgTvPy5roxvc9nJlnjXRZw+MDHtcWh2UzlmJi+sHfdajZnaKm7wAOaSDZ12+QI3dFjX0bxwMc1KSGzlJJtB00IItxkBGoVE02eibPrnvqRgQczJE/mGYe9oWR7TsAxVeN7yfUA/FW8Ft32ZEEOa7lLXSdeN/VVO0bwcRUI0n5KWOWq7DT2gTuWp/DikwMGgvJ3zcn1lZzDUszw37gI5tDEQ4AnX+331XSc1/gTEVIgcZ+BXdjNqjD4vDViYaD3bz+x5LXdAHA/yobisRL28v8KnNiOBPodVmtoMLR6fttmTFVWi183CM8z/2DkL2nRFSm6m4SDra/IjnvQ7AbbdiiwPu9lMtc79QDm5J5xN+ZRguBB3cJ968TNP08nR7WJ847MFSqPw1Ug3EQ4bnNOh5aSOBRk4gO0tbXjZVO1lPxAj8oA6FVNmVZbHCy9DSySr9nJL4W49F7EUg9pad+h4HcUM2XV8Rpu1JjrofvkizQh22sGWObVFp15OH1+RRhr9LDaa+8tbaByAHUX9EU7Lds6uF8DgatE3DC6HMOvgJBtNi3ThzDuq54duI0Q6Mri3hp5HRGMc1PGiWWmnyR7jsTblLFUhUpcYc0xmY7g74g6EFX2vXhOzcdUoVG1aTsrh6OG8OAPiaeHzXpvZ/tezEWc0Ndo4CbHSRJu08Vx5fhtdx4K4/kJ9V5Naz2gsrP3ZaGjVktI3wQsvdQxrWy9dnnVZsgwhD2AGCesX6go04oXi6suvuXsScDKuWXawOJUrngaDreT6qIJ08VQXwd98E4U5vuTMwUork+EaHh5yFjdexRZFOy+1DhsTTqxmaZZUbpNOoMrod+UizgeLUMw9iHDnHQJ7nyDDQOJQZkj2Nu3WU6NrmSWxeWmHXIFrk/AaLCdoe0tQvIDbkTJ04WG9Ddi7cNJhoPE0iZBABqMkEENJIkHeDpMjmLxuKL3SdNAOAlRnCuWy7+RXHiMaCXSTcm5N5k3laHAsmi+oWthjwwgFwNwDM7tQB1WchGdn7UaxpaSYMagEcDm9B6J7W0JFaD2yXsbUYYMOJFj4hLTcH1QDtO2l3/wDCZl8IzcC69wN0gA+cqWrtNgHhudP8cEHrV3PdmcZOnQaAckuOWg5KVMZUkm9zv5pspQk+aqSJ6Gg+96mxL5cVEx1oV3ZeG7xxcdGmfPkhrsV1pBLZWGDGBxHiIk8YOg5IdtWrL/II29wBj9o+CzuKd4z5pyM91sgOqZUb7x6q3g8K6o9rQ1zszw0wJNyJjnCMdoMBSpta3M3vGBzcrbmA8lneHRrspgiToLWUqtJpHREbWwf2TxTWVi11g8QP+U6ddPOFrqwIsN4ge9YDE0jGcbiJIOh3HloOq1ezdqmtRFvG0w+NZizuv1XD8vFtq1/p2/GyaXB/4QbUw+ckcRCy+CeWVMrrXyuW2qAEDr8llO0eHyvD9M4v/wAm294j0VPjXv7GL8idfcgmzVN2k3NSc3+bq2/wlLs+p3jGv3xfpYpagv8Ae9bxX9Dvuf7BGy3ktI4H4pceyCD0+ajwhNKq5p5t+YPp8U/HEkA8HfGy6f3bOXf2aIQVPhMQ+m8PYYc3Q/LyVZwIMEQRqDY9Qnhyciendnu1VJ1Nz3yDTILmi7vE6IaN8kiPNDv9SUv01P6D9VhqT40kff36JfxL/wBZ9VD/AI8ttllmetFxypbQbYHn8f8ACuO1TajARBFk6egNAcwnWggjyKfUolp48CooVRRraUyeEe/7KlYyNNTYDfzSF1o6rqeqwNInqgAwDOWR52M+8lRBy5zr2KQlYLYqVzJGYcYPy+fokKkpOAkbjZEXQwFOYeO9NdqllBhQpMpAugp7WzosYYlaJKsYbA1Khy02OeeDWlxA5wNOaL1Oy+KptD6lF1NktBLi2ZdMQ3NJNvghteDeils3ChxJddo3cT9B80ZDgAQLCNBooGMDG5RaPu6idiI3Jjmp8mSVK38RnMR/1KGbNwzq9anSb7VV7Wgn9xiU3EV/EHTcGVpOwmIw2HdVq4h7adRgyMDpztscxDf1GwGpF4F0KekVxyE9tYUYbJRomCxmUP3yfbdIvJkiRuWZxOHMGCI5i56CA0ckVxu0RWqd9oDDWibhgBjNzJl3WFWxYvABJ5GB6lc23s6ddA3YrWuqOovHhqDL9I5qtRnCYksefBOVx4sPsu6a9CFY/DvzBwgOaZjMZtuIIlWu0VAVqIrt1ZYjflOs+RA9ShT+/T8Pr/RktzteV/0F82vKfRDtvYQVKLoHiaMw/lv8JHVV+z+NztyE+Jgjzbu9NOgRE1r8ly8ax3/R1clcGZ2FXjM3+YfA/JHaVMESY5LN0291XjcHR/K7T4haptIAXIkgEAa8+S6c672vZDC9LT9GZ20IqtcOA9WmPhClrsBEbiI9VJtmhLQQNHfH7noiWzMGzumue3xFuhMg3tlj2TCpvUoVQ6toi2hRbVw1KqQ41ixrRl1cRZ0gAyAA4oK6mWmCC08CCD71tNn1qdMAEQGgtAJgiTJmdyHbSrU6tR2f2BTffeC1pcHA/wDIARzI3oY7e9aNkwpTvfZnGFOlPwOEqVCMrbSAToBPnqiH/i2fqPorc0jnUtkTXmUsE7wqRf5JwzHQFTcl+Zcdgi4ahXtk4IMw2KcYzt7osMAkSagdqPJBcjv8LQbDw7/w2LkxLGQM0TGefDN9RqEmRtT5/AVpvwZt2z6hcdLmZm1zyCUbMfxaI5n6K44tECnUqOcYkZA0TwnNx4hT4fB13E2ygGC57mtZI18RsekqjtpCqZYNOyqnFvv+ie3ZT+LfeiGJaaf+7TceDC4n3s+aiZXcdf8AtHwhDlTQeMbKzdmvP5x0BT2bLP6x6H4KycaeR6KfB1s7i0tAgTYkbxzQdUiijGyr+Ad+sf0pRswk+0fT5ImGcreZj00laHs1gWnNVduOVpLoGkm2pOim8rRZYZZDs7sXgu7puq4qtmLWlzGNAAJ1EmmTyKFdpdlYXDVwyi/MxzA/xy4iSRALWgQI0NxZboAWgj0sm4nCMqCHtDo3x8N4U1npPbNXxZfgzHY3bOEwtTvX5xUu1vd0/CQRfOc0u8oAsCq23tsvxFSS8uaCcgNtdTlk3136Qn7a2cyi6Gg3bN+ZIt0CB4lwAsfRdeOU/vPMztp/TXokrVd5CpYehVxFVtKk2XvIDRzJi53BV6+JJF16x2R7K1cIxtQNDq1QS+oDJptInLTpuAmxjP4pmya60gY8ZR/0TTwVIl0Va7nsaHkWH5392NwAbqb3KweIHfVKlQxLq1QzeYzGN69J7QYot8TswgObTpuJL/E0tc941Au2JjQ2gBYvB1qVF9TLQbUzPzNbUzPyDyaRM75UeT1v2dUSt9roFHBTrfzJ+SkpGo0ayP0kzbqeSu4jFudJFGm3yho9BJKjN5kRG+Ujp+zp4S14B7sYS7LlzMItxHESfNXNl4jK57Do7c7eDZwPH+6jq4fWPaO/mQh7g5rpLcvATvsLG90zlWtEnLxvZFiKT8NWBGgu0/qabEHnuRT8RPiGh96qY+r3jRMeEa8+B84VdlctblbYb3fQ/lHNHhySb8k+XBtLwLtikC4EmDlgjfqSJ4a7+SJYDFvfTIINvEHHQg2Inzv6q7sfZFOmzvqlRj5kBrIfeJ9rTNeYlDsfsU1XOfSLn30e5uc23RY77WS/Uh/b+B1jv9ROa4DHNbGaRdzZALTILRy4qGltAuOpJmXA6ngb3lZ6pSLTBBaeBEH3ptJzmmWmCrfTWhFblmor4jNDbOaOjh115KbAMpOuILuesDSxssq/HVD+bqAJVzA+EX/wp1j0h3fI1wFxyQ+FWwe0zYzmbx3/AN+qZ+NZ+70UlDRmmDqTwCfCD53Tm1FXfWgm28/Nd345+i6dMimXmVmwZAkxuAiOAAt0hSUMY9rSxtRwY4yWgm55qg2s3inh44j1SuRtlprKdzMHc0X9SXW96e+uYE+KJiRMTrEzCqALntsto2xXVuFvL6poKjcQNV2ZPoXZIVcwTXAk2EiPFw8lBQcwajMVIcVJsLcCSg030Vhyu2wrTAj2gfIK3hdr9xOUNcSBGY6cwDMEoIzFt3tJ/mKs0sQwXDI48fUqLj+DpWVNdBil2lr5/wCJSMHhBP1Rel2rpHdljXNY+hWXdjhunz+Nhb1lQVsU0ySJHOPv/CT6e/QFk17CfaTblOsWll4BbYO0meEcd+9ZZ1STfMRyifgrT8Q3cwjqYUTKsanoCb+a6YXGdHHkU1fL8klHFUm6NI5mCT1Wk2X24fRpdyJcwezJPhB1ABkAcBuWep1KZ1p35/3+KcaVMz4Y8j8UrSKeVrouYjbLXEmS31vPE70xmLZ+pDquGaNJUJYFuCYyyuetIMCszjI0UoxDT0+96AOHL1T21eU+vzQeIZZ/yGm1m6CJ4ASfgq1ZoLXW13kHooaOOPD6KUYqQAAfVJwaGdy0UK1CNLi03m54EKA1CRElaHPThu+R4rb7nLfhKgo7EFXO9lQNY1s5Whz3CLQ42awc3GTeAU85F7JVia/SA6ddzScri2dY0PmNCtDS7QN7sNc3u36ZxdrhFzGrXE9PJAa9FzTBb4viIsQq1Sd6asc35BNuV/JoXRU1hwjiCBz5ITiMC3VpI9/91Sa8jQkeRIUzMa7fB+KyxufAHaryhtOjmOb1HA/TepMVUgcz9lJgHeIjjf79UzaNFzXX3i3lv6ym/dpift2h2y6kGNx0U+dQ7Oo2zc7KTvEHrfQ6bSIq7PEeMn4lMgK/isMQ90x7R+KqOZu3/wCEdkyENkp+Xjf0SgaKSAEzF2MptA3bvenuB3TCeAE5jQgMQhiflhOcAlEIii0wuIMp7rWTc3miBjmTxKWiSNdEzvBzU1NwI8kApj83moy47iUmYTF1IwDnxWC3sQTESTyUTdd6kqvAMGVzXidERTngnSfJPZUnWUmYcEwxE3Q0Ny0x7zvkk8Z+qjFzKaXjmldUHNbRuQ2pKVoMJc45rqrxulY3W9kQkaorsttNwJyucQRvIbf2Zi/HhogxjmpcLiMptMGPqPSUmSNofHSTLmNpFj3NBBA/MJgjkeCrU8Y+nYE5CZLZsSNDHEcVax2J7wA3loy9Nw8hf1Q15hLC2uy15F6DGGpCsWkeKPbbvg26ROql232SqUhmaQRvbPjbYEyN4Ei4vdZ5pIMgkEaEGCPIi4KLf6krEfxD3n7jZ3Vw1PmlqcktOX0KnFbVLsD1cM9ty0xxAke5RBGu+FS4kTaLfcqnjS0NNr6TZVVb6YjjS2VMI6Ht5mPWyNYjCtqUwM0ODpiDMb76IBTNxyKONrZb332SZfTQcT6aZHiXhrbbtB8EL713JWMdUBdF7fNRdwE8T0Lb7P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0" y="54200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proizvođač automobila u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prodajnom asortimanu ima model Nemo?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Citroen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ITROEN NEMO 1.4 HDI PUTNIÄ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61721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0281" y="300408"/>
            <a:ext cx="83539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20.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kojem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 gradu Nemo našao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zarobljen u akvariju?</a:t>
            </a:r>
            <a:r>
              <a:rPr lang="hr-HR" sz="3200" dirty="0"/>
              <a:t> 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Sydney</a:t>
            </a:r>
          </a:p>
          <a:p>
            <a:endParaRPr lang="hr-H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Slikovni rezultat za nemo slike iz crtiÄ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1" y="1844824"/>
            <a:ext cx="8353993" cy="44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6912768" cy="1656184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endParaRPr lang="hr-HR" b="1" dirty="0"/>
          </a:p>
        </p:txBody>
      </p:sp>
      <p:sp>
        <p:nvSpPr>
          <p:cNvPr id="4" name="AutoShape 2" descr="Slikovni rezultat za KaraÅ¡icka republika sl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8" name="Picture 4" descr="Slikovni rezultat za KaraÅ¡icka republika sl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8" y="1412776"/>
            <a:ext cx="842002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/>
          <p:cNvSpPr>
            <a:spLocks noGrp="1"/>
          </p:cNvSpPr>
          <p:nvPr>
            <p:ph type="subTitle" idx="1"/>
          </p:nvPr>
        </p:nvSpPr>
        <p:spPr>
          <a:xfrm>
            <a:off x="0" y="160338"/>
            <a:ext cx="9144000" cy="864096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DRUGI</a:t>
            </a:r>
            <a:r>
              <a:rPr lang="hr-HR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0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KRUG</a:t>
            </a:r>
            <a:r>
              <a:rPr lang="hr-HR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400" b="1" dirty="0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r-HR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hr-HR" sz="48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hr-HR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hr-HR" sz="48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ulici</a:t>
            </a:r>
            <a:endParaRPr lang="hr-HR" sz="4800" b="1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odnaslov 2"/>
          <p:cNvSpPr txBox="1">
            <a:spLocks/>
          </p:cNvSpPr>
          <p:nvPr/>
        </p:nvSpPr>
        <p:spPr>
          <a:xfrm>
            <a:off x="0" y="594928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Pub</a:t>
            </a:r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4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Kviz</a:t>
            </a:r>
            <a:r>
              <a:rPr lang="hr-HR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400" b="1" dirty="0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r-HR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Evo </a:t>
            </a:r>
            <a:r>
              <a:rPr lang="hr-HR" sz="44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hr-HR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doma</a:t>
            </a:r>
            <a:endParaRPr lang="hr-HR" sz="4400" b="1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929" y="62068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Koji bend izvodi pjesmu </a:t>
            </a:r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Budi sam na ulici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pl-PL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„Kao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potpuni stranci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Sa staklom u srcima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Sa staklom u očima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Na licima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endParaRPr lang="pl-PL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sam na ulici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sam”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40466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Koju žitaricu pronalazimo u imenu jednog grčkog vojskovođe i vladara? Ime tog vladara ušlo je u jedan poznati izraz vezan uz ratovanje.</a:t>
            </a:r>
          </a:p>
        </p:txBody>
      </p:sp>
      <p:pic>
        <p:nvPicPr>
          <p:cNvPr id="2050" name="Picture 2" descr="Predstavljamo namirnice: P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58" y="2276872"/>
            <a:ext cx="6912768" cy="4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755576" y="692696"/>
            <a:ext cx="7243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Što povezuje nogometni klub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Villareal i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Beatlese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villar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6408712" cy="36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692696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 Premetaljka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hr-HR" sz="5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hr-HR" sz="5400" dirty="0" smtClean="0">
                <a:latin typeface="Times New Roman" pitchFamily="18" charset="0"/>
                <a:cs typeface="Times New Roman" pitchFamily="18" charset="0"/>
              </a:rPr>
              <a:t>VESEL JURNE</a:t>
            </a:r>
            <a:endParaRPr lang="hr-HR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hr-HR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Strana osoba, nije živa</a:t>
            </a:r>
            <a:endParaRPr lang="hr-HR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Prezime kojeg pjevača i pjesnika nalazimo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imenu ovog strip junaka koji rješava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slučajeve vezane uz natprirodne pojave?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dylan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77" y="2276872"/>
            <a:ext cx="6768752" cy="43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87624" y="644090"/>
            <a:ext cx="7166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 Što nas na autobusnim kolodvorima </a:t>
            </a:r>
          </a:p>
          <a:p>
            <a:pPr lvl="0"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socira na Argentinu?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autobusni kolodvor  sli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1976"/>
          <a:stretch/>
        </p:blipFill>
        <p:spPr bwMode="auto">
          <a:xfrm>
            <a:off x="1304351" y="1965459"/>
            <a:ext cx="6480720" cy="444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559419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Koji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vrtni alat nalazimo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prezimenu poznatog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hrvatskog slikara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iz Pule? </a:t>
            </a:r>
          </a:p>
          <a:p>
            <a:pPr algn="ctr"/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(autoportret na slici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Slikovni rezultat za Antun Mot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5"/>
            <a:ext cx="4458289" cy="54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436096" y="548680"/>
            <a:ext cx="3563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Slovo C u skraćenici DC odnosi se na Comics, na što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se odnosi slovo D?</a:t>
            </a:r>
          </a:p>
        </p:txBody>
      </p:sp>
      <p:pic>
        <p:nvPicPr>
          <p:cNvPr id="5122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167"/>
            <a:ext cx="5040560" cy="64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60032" y="980728"/>
            <a:ext cx="42839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4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hr-HR" sz="3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400" dirty="0" smtClean="0">
                <a:latin typeface="Times New Roman" pitchFamily="18" charset="0"/>
                <a:cs typeface="Times New Roman" pitchFamily="18" charset="0"/>
              </a:rPr>
              <a:t> Koja je jedina stanica u ljudskom tijelu koja se vidi golim okom (0,2 mm)?</a:t>
            </a:r>
            <a:endParaRPr lang="hr-HR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Napoleon hand Caes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Napoleon hand Caes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Napoleon hand Caes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8" descr="Slikovni rezultat za Napoleon hand Caes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10" descr="Napoleon in His Study, Jacques-Louis Davi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0" name="Picture 2" descr="https://www.vbz.hr/wp-content/uploads/2019/01/enciklopedija_znanja_ljudsko_tij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729570"/>
            <a:ext cx="4336033" cy="51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51025" y="323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hr-H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19593"/>
              </p:ext>
            </p:extLst>
          </p:nvPr>
        </p:nvGraphicFramePr>
        <p:xfrm>
          <a:off x="179512" y="1124744"/>
          <a:ext cx="8784976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2880320"/>
                <a:gridCol w="2088232"/>
                <a:gridCol w="18002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Verdasco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Meryl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Streep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1815.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dolar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Torres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Pierce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Brosnan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bitka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funta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Alonso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Vis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Napoleon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euro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Pravokutnik 1"/>
          <p:cNvSpPr/>
          <p:nvPr/>
        </p:nvSpPr>
        <p:spPr>
          <a:xfrm>
            <a:off x="539552" y="260648"/>
            <a:ext cx="2698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600" dirty="0">
                <a:latin typeface="Times New Roman" pitchFamily="18" charset="0"/>
                <a:cs typeface="Times New Roman" pitchFamily="18" charset="0"/>
              </a:rPr>
              <a:t>Asocijacija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0328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flu spany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3" y="2564904"/>
            <a:ext cx="711027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0" y="18864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Prije 102 godine (1918.) započeo je val širenja Španjolske gripe koja je tijekom dvije godine odnijela oko 25 milijuna života diljem planete Zemlje.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Zašto je gripa nazvana prema Španjolskoj?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07504" y="5661248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Daj deset drveću</a:t>
            </a:r>
            <a:endParaRPr lang="hr-HR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Slikovni rezultat za ginko valpov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1"/>
          <a:stretch/>
        </p:blipFill>
        <p:spPr bwMode="auto">
          <a:xfrm>
            <a:off x="1925452" y="188640"/>
            <a:ext cx="5400600" cy="52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0" y="4739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 kojem afričkom drvetu je riječ?</a:t>
            </a:r>
            <a:endParaRPr lang="hr-HR" sz="3200" dirty="0"/>
          </a:p>
        </p:txBody>
      </p:sp>
      <p:sp>
        <p:nvSpPr>
          <p:cNvPr id="2" name="AutoShape 2" descr="Slikovni rezultat za baob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Slikovni rezultat za baoba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8" name="Picture 6" descr="Slikovni rezultat za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27" y="1700808"/>
            <a:ext cx="6657204" cy="423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008111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engleski klub ima drvo u svojem grbu? </a:t>
            </a:r>
            <a:br>
              <a:rPr lang="hr-H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oker zovi Dejan Lovren.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6" name="Picture 2" descr="Southampt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916832"/>
            <a:ext cx="6517618" cy="36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2067" y="4840574"/>
            <a:ext cx="266429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35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148064" y="259648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Koju uljaricu pronalazimo u čarobnim riječima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jednoj od priča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iz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zbirke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priča </a:t>
            </a:r>
          </a:p>
          <a:p>
            <a:pPr algn="ctr"/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Tisuću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i jedna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noć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Slikovni rezultat za tisuÄu i jedna noÄ tales from the arabian n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306"/>
            <a:ext cx="4031729" cy="62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530539" y="188639"/>
            <a:ext cx="5866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Tko je autor ovih stihova? 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755576" y="1196752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Šume bi se razilazile na sve strane.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Drveće bi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A mahale njihove grane.</a:t>
            </a:r>
          </a:p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I parkovi bi šetali nedjeljom sa šetačima,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A možda bi i zaigrali malo sa igračima.</a:t>
            </a:r>
          </a:p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Među pticama bi došlo do velike pometnje,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Jer bi i gnijezda krenula u šetnje</a:t>
            </a:r>
            <a:r>
              <a:rPr lang="vi-VN" sz="3200" dirty="0" smtClean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64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Od kojeg drveta se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izrađuju čepovi za vinske boce?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0242" name="Picture 2" descr="Slikovni rezultat za vinske boce Äepovi od plu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165572" cy="41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252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Kakvo je drvo u naslovu izvrsnog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esterna iz 1959. s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Gary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Cooperom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kojem glumi liječnika u naselju tragača za zlatom u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Montani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Slikovni rezultat za drvo za vjeÅ¡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348880"/>
            <a:ext cx="662650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115616" y="425839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Najpoznatije drvo u Zagorju je?</a:t>
            </a:r>
            <a:endParaRPr lang="hr-HR" sz="3200" dirty="0"/>
          </a:p>
        </p:txBody>
      </p:sp>
      <p:pic>
        <p:nvPicPr>
          <p:cNvPr id="2052" name="Picture 4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12768" cy="461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Kako se zove peti studijski album (1987) benda U2 koji je 1988. dobio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Grammy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za najbolji album?</a:t>
            </a:r>
          </a:p>
        </p:txBody>
      </p:sp>
      <p:pic>
        <p:nvPicPr>
          <p:cNvPr id="1026" name="Picture 2" descr="Slikovni rezultat za the joshua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3" y="1988840"/>
            <a:ext cx="74009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5148064" y="337731"/>
            <a:ext cx="3995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rvo Yggdrasil prema vikinškoj mitologiji nalazi se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središtu svijeta,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 kojoj vrsti drveta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 riječ?</a:t>
            </a:r>
            <a:endParaRPr lang="hr-HR" sz="3200" dirty="0"/>
          </a:p>
        </p:txBody>
      </p:sp>
      <p:pic>
        <p:nvPicPr>
          <p:cNvPr id="9218" name="Picture 2" descr="Slikovni rezultat za yggdrasil ash tree vi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339"/>
            <a:ext cx="4824536" cy="62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884132" y="476672"/>
            <a:ext cx="7344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narod drveća iz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Gospodara </a:t>
            </a:r>
            <a:r>
              <a:rPr lang="hr-HR" sz="3200" i="1" dirty="0" err="1" smtClean="0">
                <a:latin typeface="Times New Roman" pitchFamily="18" charset="0"/>
                <a:cs typeface="Times New Roman" pitchFamily="18" charset="0"/>
              </a:rPr>
              <a:t>prstenova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hr-HR" sz="3200" dirty="0"/>
          </a:p>
        </p:txBody>
      </p:sp>
      <p:pic>
        <p:nvPicPr>
          <p:cNvPr id="1028" name="Picture 4" descr="Slikovni rezultat za ent lord of 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0" y="2024205"/>
            <a:ext cx="7822882" cy="476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008111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Pod kojom vrstom drveta </a:t>
            </a:r>
            <a:br>
              <a:rPr lang="hr-H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se prosvijetlio Buda?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buddha 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2"/>
          <a:stretch/>
        </p:blipFill>
        <p:spPr bwMode="auto">
          <a:xfrm>
            <a:off x="325875" y="1854665"/>
            <a:ext cx="849095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42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6912768" cy="1656184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5993904"/>
            <a:ext cx="9144000" cy="864096"/>
          </a:xfrm>
        </p:spPr>
        <p:txBody>
          <a:bodyPr>
            <a:noAutofit/>
          </a:bodyPr>
          <a:lstStyle/>
          <a:p>
            <a:r>
              <a:rPr lang="hr-HR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DRUGI</a:t>
            </a:r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4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KRUG</a:t>
            </a:r>
            <a:r>
              <a:rPr lang="hr-HR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4400" b="1" dirty="0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r-HR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ODGOVORI</a:t>
            </a:r>
            <a:endParaRPr lang="hr-HR" sz="4800" b="1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Slikovni rezultat za KaraÅ¡icka republika sl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8" name="Picture 4" descr="Slikovni rezultat za KaraÅ¡icka republika sl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9" y="1196752"/>
            <a:ext cx="842002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slov 2"/>
          <p:cNvSpPr txBox="1">
            <a:spLocks/>
          </p:cNvSpPr>
          <p:nvPr/>
        </p:nvSpPr>
        <p:spPr>
          <a:xfrm>
            <a:off x="0" y="160338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hr-HR" sz="48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hr-HR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hr-HR" sz="48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ulici</a:t>
            </a:r>
            <a:endParaRPr lang="hr-HR" sz="4800" b="1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929" y="620688"/>
            <a:ext cx="9144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Koji bend izvodi pjesmu </a:t>
            </a:r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Budi sam na ulici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pl-PL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„Kao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potpuni stranci</a:t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Sa staklom u srcima</a:t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Sa staklom u očima</a:t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Na licima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endParaRPr lang="pl-PL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sam na ulici</a:t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Budi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sam”</a:t>
            </a:r>
          </a:p>
          <a:p>
            <a:pPr algn="ctr"/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EKV</a:t>
            </a:r>
            <a:endParaRPr lang="hr-HR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" y="2683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Ime kojeg starogrčkog junaka nalazimo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naslovu poznatog romana struje svijesti,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 prikazan je i na slici Bele Čikoša Sesije?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bela ÄikoÅ¡ sesija odisej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6" name="Picture 8" descr="Slikovni rezultat za bela ÄikoÅ¡ sesija odis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55" y="2111961"/>
            <a:ext cx="682589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Koju žitaricu pronalazimo u imenu jednog grčkog vojskovođe i vladara? Ime tog vladara ušlo je u jedan poznati izraz vezan uz ratovanje.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pir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Pirova pobjeda </a:t>
            </a:r>
          </a:p>
        </p:txBody>
      </p:sp>
      <p:pic>
        <p:nvPicPr>
          <p:cNvPr id="2050" name="Picture 2" descr="Predstavljamo namirnice: P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81" y="2564904"/>
            <a:ext cx="6912768" cy="4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755576" y="692696"/>
            <a:ext cx="724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Što povezuje nogometni klub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Villareal i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Beatlese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Žuta podmornica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(nadimak - ime pjesme)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villar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6408712" cy="36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Prezime kojeg pjevača i pjesnika nalazimo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imenu ovog strip junaka koji rješava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slučajeve vezane uz natprirodne pojave?</a:t>
            </a: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Bob Dylan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- Dylan Dog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dylan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28" y="2632473"/>
            <a:ext cx="6210943" cy="395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87624" y="260648"/>
            <a:ext cx="71668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 Što nas na autobusnim kolodvorima </a:t>
            </a:r>
          </a:p>
          <a:p>
            <a:pPr lvl="0"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socira na Argentinu?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Juan i Evita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Peron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autobusni kolodvor  sli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1976"/>
          <a:stretch/>
        </p:blipFill>
        <p:spPr bwMode="auto">
          <a:xfrm>
            <a:off x="1304351" y="1965459"/>
            <a:ext cx="6480720" cy="444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559419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Koji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vrtni alat nalazimo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prezimenu poznatog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hrvatskog slikara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iz Pule? </a:t>
            </a:r>
          </a:p>
          <a:p>
            <a:pPr algn="ctr"/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Antun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Motika</a:t>
            </a:r>
          </a:p>
        </p:txBody>
      </p:sp>
      <p:pic>
        <p:nvPicPr>
          <p:cNvPr id="5122" name="Picture 2" descr="Slikovni rezultat za Antun Mot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5"/>
            <a:ext cx="4458289" cy="54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436096" y="548680"/>
            <a:ext cx="3563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Slovo C u skraćenici DC odnosi se na Comics, na što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se odnosi slovo D?</a:t>
            </a:r>
          </a:p>
          <a:p>
            <a:pPr algn="ctr"/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Detective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Comics</a:t>
            </a:r>
          </a:p>
        </p:txBody>
      </p:sp>
      <p:pic>
        <p:nvPicPr>
          <p:cNvPr id="5122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167"/>
            <a:ext cx="5040560" cy="64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60032" y="980728"/>
            <a:ext cx="42839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4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hr-HR" sz="3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400" dirty="0" smtClean="0">
                <a:latin typeface="Times New Roman" pitchFamily="18" charset="0"/>
                <a:cs typeface="Times New Roman" pitchFamily="18" charset="0"/>
              </a:rPr>
              <a:t> Koja je jedina stanica u ljudskom tijelu koja se vidi golim okom (0,2 mm)?</a:t>
            </a:r>
          </a:p>
          <a:p>
            <a:pPr lvl="0" algn="ctr"/>
            <a:endParaRPr lang="hr-HR" sz="3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400" b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r-HR" sz="3400" b="1" dirty="0" smtClean="0">
                <a:latin typeface="Times New Roman" pitchFamily="18" charset="0"/>
                <a:cs typeface="Times New Roman" pitchFamily="18" charset="0"/>
              </a:rPr>
              <a:t>ajna stanica</a:t>
            </a:r>
            <a:endParaRPr lang="hr-HR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Napoleon hand Caes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Napoleon hand Caes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Napoleon hand Caes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8" descr="Slikovni rezultat za Napoleon hand Caes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10" descr="Napoleon in His Study, Jacques-Louis Davi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0" name="Picture 2" descr="https://www.vbz.hr/wp-content/uploads/2019/01/enciklopedija_znanja_ljudsko_tij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729570"/>
            <a:ext cx="4336033" cy="51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51025" y="323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hr-H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84109"/>
              </p:ext>
            </p:extLst>
          </p:nvPr>
        </p:nvGraphicFramePr>
        <p:xfrm>
          <a:off x="179512" y="1124744"/>
          <a:ext cx="8784976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2880320"/>
                <a:gridCol w="2088232"/>
                <a:gridCol w="18002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Verdasco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Meryl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Streep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1815.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dolar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Torres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Pierce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Brosnan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bitka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funta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Alonso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Vis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Napoleon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euro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Fernando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Mamma Mia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Waterloo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novac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ABBA</a:t>
                      </a:r>
                      <a:endParaRPr lang="hr-H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Pravokutnik 1"/>
          <p:cNvSpPr/>
          <p:nvPr/>
        </p:nvSpPr>
        <p:spPr>
          <a:xfrm>
            <a:off x="539552" y="260648"/>
            <a:ext cx="2698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600" dirty="0">
                <a:latin typeface="Times New Roman" pitchFamily="18" charset="0"/>
                <a:cs typeface="Times New Roman" pitchFamily="18" charset="0"/>
              </a:rPr>
              <a:t>Asocijacija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7667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flu spany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95" y="3501008"/>
            <a:ext cx="6003409" cy="32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0" y="18864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odine 1918. započeo je val širenja Španjolske gripe. Zašto je gripa nazvana po Španjolskoj?</a:t>
            </a:r>
          </a:p>
          <a:p>
            <a:pPr lvl="0" algn="ctr"/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Zato što su novine u Španjolskoj prve izvještavale o bolesti dok druge zemlje zbog ratne cenzure to nisu radile. Španjolska je bila neutralna u  I. sv. ratu.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07504" y="5661248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Daj deset drveću</a:t>
            </a:r>
            <a:endParaRPr lang="hr-HR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Slikovni rezultat za ginko valpov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1"/>
          <a:stretch/>
        </p:blipFill>
        <p:spPr bwMode="auto">
          <a:xfrm>
            <a:off x="1925452" y="188640"/>
            <a:ext cx="5400600" cy="52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red časnih sestara pronalazimo u imenu engleskog gotik rock benda? Inspiracija za ime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benda bila je jedna pjesma Leonarda Cohena.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Slikovni rezultat za sisters of mer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552728" cy="44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0" y="4739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 kojem afričkom drvetu je riječ?</a:t>
            </a:r>
            <a:r>
              <a:rPr lang="hr-HR" sz="3200" b="1" dirty="0"/>
              <a:t>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baobab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likovni rezultat za baob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Slikovni rezultat za baoba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8" name="Picture 6" descr="Slikovni rezultat za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9" y="1275423"/>
            <a:ext cx="8003596" cy="50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008111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Koji engleski klub ima drvo u svojem grbu? </a:t>
            </a:r>
            <a:br>
              <a:rPr lang="hr-H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oker zovi Dejan Lovren.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6" name="Picture 2" descr="Southampt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916832"/>
            <a:ext cx="6517618" cy="36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18863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Tko je autor ovih stihova?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Grigor Vitez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755576" y="1196752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Šume bi se razilazile na sve strane.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Drveće bi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A mahale njihove grane.</a:t>
            </a:r>
          </a:p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I parkovi bi šetali nedjeljom sa šetačima,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A možda bi i zaigrali malo sa igračima.</a:t>
            </a:r>
          </a:p>
          <a:p>
            <a:pPr algn="ctr"/>
            <a:r>
              <a:rPr lang="vi-VN" sz="3200" dirty="0">
                <a:latin typeface="+mj-lt"/>
              </a:rPr>
              <a:t>Kad bi drveće hodalo,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Među pticama bi došlo do velike pometnje,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Jer bi i gnijezda krenula u šetnje</a:t>
            </a:r>
            <a:r>
              <a:rPr lang="vi-VN" sz="3200" dirty="0" smtClean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4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87624" y="332656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Od kojeg drveta se izrađuju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čepovi za vinske boce?</a:t>
            </a:r>
          </a:p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rast plutnjak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0242" name="Picture 2" descr="Slikovni rezultat za vinske boce Äepovi od plu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10" y="2276872"/>
            <a:ext cx="6165572" cy="41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252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Kakvo je drvo u naslovu izvrsnog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esterna iz 1959. s Gary Cooperom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kojem glumi liječnika u naselju tragača za zlatom u Montani?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Drvo za vješanje</a:t>
            </a:r>
          </a:p>
        </p:txBody>
      </p:sp>
      <p:pic>
        <p:nvPicPr>
          <p:cNvPr id="4" name="Picture 2" descr="Slikovni rezultat za drvo za vjeÅ¡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348880"/>
            <a:ext cx="662650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42583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Najpoznatije drvo u Zagorju je?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Gupčeva lipa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3200" dirty="0"/>
          </a:p>
        </p:txBody>
      </p:sp>
      <p:pic>
        <p:nvPicPr>
          <p:cNvPr id="2052" name="Picture 4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12768" cy="461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1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Kako se zove peti studijski album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(1987) benda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U2 koji je 1988. dobio Grammy za najbolji album?</a:t>
            </a:r>
          </a:p>
          <a:p>
            <a:pPr lvl="0" algn="ctr"/>
            <a:endParaRPr lang="hr-H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Joshua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Tree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the joshua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7" y="2348880"/>
            <a:ext cx="74009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5148064" y="337731"/>
            <a:ext cx="3995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rvo Yggdrasil prema vikinškoj mitologiji nalazi se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središtu svijeta,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 kojoj vrsti drveta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 riječ?</a:t>
            </a:r>
          </a:p>
          <a:p>
            <a:pPr algn="ctr"/>
            <a:endParaRPr lang="hr-HR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jasen</a:t>
            </a:r>
            <a:endParaRPr lang="hr-HR" sz="3200" b="1" dirty="0"/>
          </a:p>
        </p:txBody>
      </p:sp>
      <p:pic>
        <p:nvPicPr>
          <p:cNvPr id="9218" name="Picture 2" descr="Slikovni rezultat za yggdrasil ash tree vi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339"/>
            <a:ext cx="4824536" cy="62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884132" y="476672"/>
            <a:ext cx="7344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narod drveća iz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Gospodara prstenova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Enti</a:t>
            </a:r>
            <a:endParaRPr lang="hr-HR" sz="3200" b="1" dirty="0"/>
          </a:p>
        </p:txBody>
      </p:sp>
      <p:pic>
        <p:nvPicPr>
          <p:cNvPr id="1028" name="Picture 4" descr="Slikovni rezultat za ent lord of 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0" y="2024205"/>
            <a:ext cx="7822882" cy="476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60338"/>
            <a:ext cx="9144000" cy="1694327"/>
          </a:xfrm>
        </p:spPr>
        <p:txBody>
          <a:bodyPr>
            <a:noAutofit/>
          </a:bodyPr>
          <a:lstStyle/>
          <a:p>
            <a:pPr lvl="0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Pod kojom vrstom drveta </a:t>
            </a:r>
            <a:br>
              <a:rPr lang="hr-H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se prosvijetlio Buda?</a:t>
            </a:r>
            <a:br>
              <a:rPr lang="hr-H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Pipala - vrsta smokve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buddha 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2"/>
          <a:stretch/>
        </p:blipFill>
        <p:spPr bwMode="auto">
          <a:xfrm>
            <a:off x="325875" y="2132856"/>
            <a:ext cx="849095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Slikovni rezultat za list na kanadskoj zasta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200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6-8.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Prezime kojeg nuklearnog fizičara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 smo često čuli u seriji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Breaking Bad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 koja dva kemijska elementa su označena u naslovu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7.) i Ba (8.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Slikovni rezultat za breaking b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2" y="2132856"/>
            <a:ext cx="718811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9"/>
          <p:cNvSpPr>
            <a:spLocks noChangeArrowheads="1"/>
          </p:cNvSpPr>
          <p:nvPr/>
        </p:nvSpPr>
        <p:spPr bwMode="auto">
          <a:xfrm>
            <a:off x="0" y="5256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052" name="TekstniOkvir 4"/>
          <p:cNvSpPr txBox="1">
            <a:spLocks noChangeArrowheads="1"/>
          </p:cNvSpPr>
          <p:nvPr/>
        </p:nvSpPr>
        <p:spPr bwMode="auto">
          <a:xfrm>
            <a:off x="-3459" y="60270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Treći krug – Evo me doma</a:t>
            </a:r>
            <a:endParaRPr lang="hr-HR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Watch The Simpsons Episodes Online | Season 31 (2020) | TV 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099" name="Picture 3" descr="C:\Users\Natasa\Documents\Downloads\180305-the-simps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2687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31531" y="692696"/>
            <a:ext cx="572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Tko se krije iza ove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vizualne asocijacije?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r="32799"/>
          <a:stretch/>
        </p:blipFill>
        <p:spPr bwMode="auto">
          <a:xfrm>
            <a:off x="179512" y="2532618"/>
            <a:ext cx="2423549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kraljica elizabe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10272" r="50000" b="33980"/>
          <a:stretch/>
        </p:blipFill>
        <p:spPr bwMode="auto">
          <a:xfrm>
            <a:off x="5861376" y="312738"/>
            <a:ext cx="3024336" cy="2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vezana sli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4757" r="40512" b="10595"/>
          <a:stretch/>
        </p:blipFill>
        <p:spPr bwMode="auto">
          <a:xfrm>
            <a:off x="5893746" y="3145806"/>
            <a:ext cx="2900855" cy="3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cademy Awards Png, The Oscars Png - Oscar Award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Fourth Annual Empress Theatre Oscar Party! - Vallejo Art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7" name="Picture 5" descr="C:\Users\Natasa\Documents\Downloads\Osca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9417"/>
          <a:stretch/>
        </p:blipFill>
        <p:spPr bwMode="auto">
          <a:xfrm>
            <a:off x="2947916" y="2585205"/>
            <a:ext cx="2442950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4046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Prije dvije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godine napustio nas je poznati astrofizičar i matematičar Stephen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Hawking.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njegova najpoznatija knjiga?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hawk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"/>
          <a:stretch/>
        </p:blipFill>
        <p:spPr bwMode="auto">
          <a:xfrm>
            <a:off x="1043608" y="2348880"/>
            <a:ext cx="6929536" cy="371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4463" y="476672"/>
            <a:ext cx="9099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3-5.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Hawking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1993. glumio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u jednoj epizodi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Zvjezdanih staza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u kojoj je igrao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poker. Tko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su bila ostala tri igrača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pokera (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3-5.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) u toj epizodi?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erijskiubojica.hr/wp-content/uploads/2017/09/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0602"/>
          <a:stretch/>
        </p:blipFill>
        <p:spPr bwMode="auto">
          <a:xfrm>
            <a:off x="1547664" y="2420888"/>
            <a:ext cx="6192688" cy="39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20272" y="4184075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5292080" y="4413157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1871700" y="4184075"/>
            <a:ext cx="504056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871700" y="4152934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hr-HR" sz="2800" dirty="0"/>
          </a:p>
        </p:txBody>
      </p:sp>
      <p:sp>
        <p:nvSpPr>
          <p:cNvPr id="11" name="Rectangle 10"/>
          <p:cNvSpPr/>
          <p:nvPr/>
        </p:nvSpPr>
        <p:spPr>
          <a:xfrm>
            <a:off x="7090933" y="4210497"/>
            <a:ext cx="56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5292080" y="445404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324350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82998" y="260648"/>
            <a:ext cx="51810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U ožujku ove godine proteklo je 202 godine od rođenja Petra Preradovića našeg istaknutog pjesnika.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No, Petar Preradović nikada ne bi pisao pjesme na hrvatskom jeziku da na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njega nije utjecao jedan 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drugi hrvatski velikan.</a:t>
            </a:r>
          </a:p>
          <a:p>
            <a:pPr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kome je riječ?</a:t>
            </a:r>
          </a:p>
          <a:p>
            <a:pPr algn="ctr"/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(odgovor na slici)</a:t>
            </a:r>
          </a:p>
        </p:txBody>
      </p:sp>
      <p:pic>
        <p:nvPicPr>
          <p:cNvPr id="3" name="Picture 2" descr="Ivan Kukuljevic Sakcinski 1889 Mukarovsk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538" r="1340" b="15374"/>
          <a:stretch/>
        </p:blipFill>
        <p:spPr bwMode="auto">
          <a:xfrm>
            <a:off x="5629518" y="296456"/>
            <a:ext cx="3445428" cy="40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" y="260648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Ona je daljinska plivačica i prva Hrvatica koja je preplivala La Manche te prva osoba iz Hrvatske kojoj je uspjelo preplivati Molokai kanal na Havajima. </a:t>
            </a:r>
          </a:p>
          <a:p>
            <a:pPr algn="ctr"/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Kako se zove ta mlada hrvatska heroina?</a:t>
            </a:r>
            <a:endParaRPr lang="hr-HR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likovni rezultat za dina levaÄiÄ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Slikovni rezultat za dina levaÄiÄ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Slikovni rezultat za dina levaÄiÄ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8" descr="Slikovni rezultat za dina levaÄiÄ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10" descr="Slikovni rezultat za dina levaÄiÄ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12" descr="Slikovni rezultat za dina levaÄiÄ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AutoShape 14" descr="Slikovni rezultat za dina levaÄiÄ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36" name="Picture 16" descr="Slikovni rezultat za dina levaÄiÄ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4069"/>
          <a:stretch/>
        </p:blipFill>
        <p:spPr bwMode="auto">
          <a:xfrm>
            <a:off x="1351503" y="2514992"/>
            <a:ext cx="6373961" cy="37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18864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kademik Zlatko Bourek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(slikar, redatelj, lutkar i scenograf) najpoznatiji je po izradi scenografije za crtani film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Profesor Baltazar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 Koji hrvatski grad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mu je bio inspiracija za Baltazar grad?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likovni rezultat za baltazar gr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r="9206" b="15388"/>
          <a:stretch/>
        </p:blipFill>
        <p:spPr bwMode="auto">
          <a:xfrm>
            <a:off x="449288" y="2389369"/>
            <a:ext cx="8352928" cy="4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52859"/>
              </p:ext>
            </p:extLst>
          </p:nvPr>
        </p:nvGraphicFramePr>
        <p:xfrm>
          <a:off x="323528" y="1196752"/>
          <a:ext cx="8496944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1872208"/>
                <a:gridCol w="216024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Foxy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Lady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Bleach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internet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Voodoo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Child</a:t>
                      </a:r>
                      <a:endParaRPr lang="hr-HR" sz="280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767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Nevermind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trgovina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Hey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Joe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avion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Utero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rijeka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Pravokutnik 1"/>
          <p:cNvSpPr/>
          <p:nvPr/>
        </p:nvSpPr>
        <p:spPr>
          <a:xfrm>
            <a:off x="568036" y="260648"/>
            <a:ext cx="3457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Asocijacija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Južna i Sjeverna Koreja imaju isto ime za valutu,</a:t>
            </a:r>
          </a:p>
          <a:p>
            <a:pPr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 naziv te valute izgovara se jednako kao i prezime najuspješnije skijašice u povijesti alpskog skijanja. Kako se zove ta valuta?</a:t>
            </a:r>
          </a:p>
        </p:txBody>
      </p:sp>
      <p:pic>
        <p:nvPicPr>
          <p:cNvPr id="1026" name="Picture 2" descr="Slikovni rezultat za won val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3" y="2708920"/>
            <a:ext cx="5786264" cy="38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7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375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11-13.</a:t>
            </a:r>
            <a:r>
              <a:rPr lang="hr-HR" sz="3200" dirty="0" smtClean="0"/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On je njoj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rugi suprug. Tko su oni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 descr="Slikovni rezultat za henry v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6" descr="Slikovni rezultat za henry vii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8" descr="Slikovni rezultat za henry vii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10" descr="Slikovni rezultat za henry vii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155575" y="1052736"/>
            <a:ext cx="620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endParaRPr lang="hr-H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Slikovni rezultat za jackie kenne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5212" r="59526"/>
          <a:stretch/>
        </p:blipFill>
        <p:spPr bwMode="auto">
          <a:xfrm>
            <a:off x="3228490" y="1716931"/>
            <a:ext cx="2600673" cy="38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ovni rezultat za jackie kenned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 b="2631"/>
          <a:stretch/>
        </p:blipFill>
        <p:spPr bwMode="auto">
          <a:xfrm>
            <a:off x="223106" y="1707997"/>
            <a:ext cx="2840227" cy="3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likovni rezultat za angelina joli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r="7383"/>
          <a:stretch/>
        </p:blipFill>
        <p:spPr bwMode="auto">
          <a:xfrm>
            <a:off x="6125466" y="1707997"/>
            <a:ext cx="2893016" cy="38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/>
          <p:cNvSpPr txBox="1"/>
          <p:nvPr/>
        </p:nvSpPr>
        <p:spPr>
          <a:xfrm>
            <a:off x="6423587" y="1071495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endParaRPr lang="hr-H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3219306" y="1071495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endParaRPr lang="hr-H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664558"/>
              </p:ext>
            </p:extLst>
          </p:nvPr>
        </p:nvGraphicFramePr>
        <p:xfrm>
          <a:off x="251520" y="2348880"/>
          <a:ext cx="8496944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200"/>
                <a:gridCol w="2376264"/>
                <a:gridCol w="2232248"/>
                <a:gridCol w="208823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Austin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Kit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Teler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Brzi</a:t>
                      </a:r>
                      <a:r>
                        <a:rPr lang="hr-HR" sz="28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 žestoki</a:t>
                      </a:r>
                      <a:endParaRPr lang="hr-HR" sz="2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Mujo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Dallas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Kapetan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2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Miki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glumac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Haso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Houston</a:t>
                      </a:r>
                      <a:endParaRPr lang="hr-H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Kit </a:t>
                      </a:r>
                      <a:r>
                        <a:rPr lang="hr-HR" sz="2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Carson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šetač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hr-H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mali</a:t>
                      </a:r>
                      <a:r>
                        <a:rPr lang="hr-HR" sz="2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Ivica</a:t>
                      </a:r>
                      <a:endParaRPr lang="hr-H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kstniOkvir 1"/>
          <p:cNvSpPr txBox="1"/>
          <p:nvPr/>
        </p:nvSpPr>
        <p:spPr>
          <a:xfrm>
            <a:off x="0" y="30608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. Asocijacija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- Odgovori na četiri stupca daju konačni odgovor, za svaki stupac i konačni</a:t>
            </a:r>
          </a:p>
          <a:p>
            <a:pPr algn="ctr"/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dgovor 1 bod, ukupno 5 bodova.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0" y="7667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 kojem slavonskom gradu je riječ?</a:t>
            </a:r>
            <a:endParaRPr lang="hr-HR" sz="3200" dirty="0"/>
          </a:p>
        </p:txBody>
      </p:sp>
      <p:pic>
        <p:nvPicPr>
          <p:cNvPr id="5" name="Picture 2" descr="https://i1.wp.com/www.pozega.hr/media/k2/items/cache/0b1ad7a7b79268a1f4558db78e092446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9" r="9297"/>
          <a:stretch/>
        </p:blipFill>
        <p:spPr bwMode="auto">
          <a:xfrm>
            <a:off x="971118" y="1988840"/>
            <a:ext cx="723670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9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likovni rezultat za stari crteÅ¾i Å¡ibenika hrvatskih gradov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952" r="4853" b="8261"/>
          <a:stretch/>
        </p:blipFill>
        <p:spPr bwMode="auto">
          <a:xfrm>
            <a:off x="1187624" y="1723468"/>
            <a:ext cx="6791765" cy="38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0" y="52897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O kojem dalmatinskom gradu je riječ?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848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ovijest.hr/wp-content/uploads/2016/01/LouisianaPurchase-696x42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2" descr="Povezana sl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4" descr="Povezana slik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6" descr="Slikovni rezultat za leonardo da Vinc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2" descr="Datoteka:Medicina Robert Frangeš Mihanović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4" descr="Datoteka:Medicina Robert Frangeš Mihanović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149" name="Picture 5" descr="C:\Users\Natasa\Documents\Downloads\800px-Medicina_Robert_Frangeš_Mihanović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4056" r="4925" b="8850"/>
          <a:stretch/>
        </p:blipFill>
        <p:spPr bwMode="auto">
          <a:xfrm>
            <a:off x="2732" y="1088284"/>
            <a:ext cx="9143118" cy="46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1"/>
          <p:cNvSpPr/>
          <p:nvPr/>
        </p:nvSpPr>
        <p:spPr>
          <a:xfrm>
            <a:off x="0" y="5908555"/>
            <a:ext cx="9141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 smtClean="0">
                <a:solidFill>
                  <a:srgbClr val="600000"/>
                </a:solidFill>
                <a:latin typeface="Times New Roman" pitchFamily="18" charset="0"/>
                <a:cs typeface="Times New Roman" pitchFamily="18" charset="0"/>
              </a:rPr>
              <a:t>Ovo djelo Roberta Frangeša nalazi se u zgradi Hrvatskog instituta za povijest koja je oštećena u ožujskom potresu.</a:t>
            </a:r>
            <a:endParaRPr lang="hr-HR" sz="2800" dirty="0">
              <a:solidFill>
                <a:srgbClr val="6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avokutnik 1"/>
          <p:cNvSpPr/>
          <p:nvPr/>
        </p:nvSpPr>
        <p:spPr>
          <a:xfrm>
            <a:off x="2732" y="164954"/>
            <a:ext cx="9141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400" b="1" dirty="0" smtClean="0">
                <a:solidFill>
                  <a:srgbClr val="600000"/>
                </a:solidFill>
                <a:latin typeface="Times New Roman" pitchFamily="18" charset="0"/>
                <a:cs typeface="Times New Roman" pitchFamily="18" charset="0"/>
              </a:rPr>
              <a:t>DAJ PET  medicini</a:t>
            </a:r>
            <a:endParaRPr lang="hr-HR" sz="5400" b="1" dirty="0">
              <a:solidFill>
                <a:srgbClr val="6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34164" y="160338"/>
            <a:ext cx="9178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lasifikacija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virusa u sedam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kategorija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dobila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 ime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prema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prezimenu američkog nobelovca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za medicinu iz 1975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 Kako se zove ta klasifikacija?</a:t>
            </a:r>
            <a:endParaRPr lang="hr-HR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Prezime mu je isto kao ime ovog američkog grada u kojem se nalazi poznata bolnica Johns Hopkins.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Panorama Baltimo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6" name="Picture 4" descr="Slikovni rezultat za baltimore c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b="6875"/>
          <a:stretch/>
        </p:blipFill>
        <p:spPr bwMode="auto">
          <a:xfrm>
            <a:off x="0" y="2698422"/>
            <a:ext cx="9144000" cy="41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436096" y="490647"/>
            <a:ext cx="3419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Kako se zove pronalazač cjepiva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protiv dječje paralize?</a:t>
            </a:r>
          </a:p>
        </p:txBody>
      </p:sp>
      <p:sp>
        <p:nvSpPr>
          <p:cNvPr id="3" name="AutoShape 2" descr="Slikovni rezultat za life ball vi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2" descr="Vaccine History: Everyone Wanted the Salk Polio Vaccine | Ti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Vaccine History: Everyone Wanted the Salk Polio Vaccine | Tim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5" name="Picture 5" descr="C:\Users\Natasa\Documents\Downloads\1101540329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" y="490647"/>
            <a:ext cx="4310881" cy="56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640" y="5445224"/>
            <a:ext cx="1224136" cy="3600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07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Borbi protiv koje bolesti je posvećen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jedan od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najvećih humanitarnih događaja na svijetu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Life Ball“ u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Beču?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Slikovni rezultat za life ball vi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195" name="Picture 3" descr="C:\Users\Natasa\Documents\Downloads\life_ball_c_Harald_Klemm-66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60648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9-20.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ri su znanstvenika 1945. dobila Nobelovu nagradu za </a:t>
            </a:r>
            <a:r>
              <a:rPr lang="hr-HR" sz="3000" dirty="0">
                <a:latin typeface="Times New Roman" pitchFamily="18" charset="0"/>
                <a:cs typeface="Times New Roman" pitchFamily="18" charset="0"/>
              </a:rPr>
              <a:t>otkriće i razvoj 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penicilina. Jedan je Ernst Chain. Tko su druga dvojica, Škot (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) i Australac (</a:t>
            </a:r>
            <a:r>
              <a:rPr lang="hr-HR" sz="30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r-HR" sz="3000" dirty="0" smtClean="0">
                <a:latin typeface="Times New Roman" pitchFamily="18" charset="0"/>
                <a:cs typeface="Times New Roman" pitchFamily="18" charset="0"/>
              </a:rPr>
              <a:t>)?</a:t>
            </a:r>
          </a:p>
          <a:p>
            <a:pPr lvl="0" algn="ctr"/>
            <a:endParaRPr lang="hr-HR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		19.  					20.</a:t>
            </a:r>
          </a:p>
        </p:txBody>
      </p:sp>
      <p:pic>
        <p:nvPicPr>
          <p:cNvPr id="5122" name="Picture 2" descr="Slikovni rezultat za fleming florey and chain bbc bit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0856"/>
            <a:ext cx="3057554" cy="4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likovni rezultat za howard flor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6" name="Picture 6" descr="Slikovni rezultat za howard flo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90584"/>
            <a:ext cx="2861331" cy="4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9"/>
          <p:cNvSpPr>
            <a:spLocks noChangeArrowheads="1"/>
          </p:cNvSpPr>
          <p:nvPr/>
        </p:nvSpPr>
        <p:spPr bwMode="auto">
          <a:xfrm>
            <a:off x="0" y="5256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052" name="TekstniOkvir 4"/>
          <p:cNvSpPr txBox="1">
            <a:spLocks noChangeArrowheads="1"/>
          </p:cNvSpPr>
          <p:nvPr/>
        </p:nvSpPr>
        <p:spPr bwMode="auto">
          <a:xfrm>
            <a:off x="-3459" y="60270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Treći krug – </a:t>
            </a:r>
            <a:r>
              <a:rPr lang="hr-HR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dgovori</a:t>
            </a:r>
            <a:endParaRPr lang="hr-HR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Watch The Simpsons Episodes Online | Season 31 (2020) | TV 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099" name="Picture 3" descr="C:\Users\Natasa\Documents\Downloads\180305-the-simps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00947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31531" y="692696"/>
            <a:ext cx="5724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ctr">
              <a:buAutoNum type="arabicPeriod"/>
            </a:pP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Mr. Robot – Oscar-Queen- Papillon</a:t>
            </a:r>
          </a:p>
          <a:p>
            <a:pPr lvl="0" algn="ctr"/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Rami Malek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r="32799"/>
          <a:stretch/>
        </p:blipFill>
        <p:spPr bwMode="auto">
          <a:xfrm>
            <a:off x="179512" y="2532618"/>
            <a:ext cx="2423549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kraljica elizabe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10272" r="50000" b="33980"/>
          <a:stretch/>
        </p:blipFill>
        <p:spPr bwMode="auto">
          <a:xfrm>
            <a:off x="5861376" y="312738"/>
            <a:ext cx="3024336" cy="2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vezana sli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4757" r="40512" b="10595"/>
          <a:stretch/>
        </p:blipFill>
        <p:spPr bwMode="auto">
          <a:xfrm>
            <a:off x="5893746" y="3145806"/>
            <a:ext cx="2900855" cy="3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cademy Awards Png, The Oscars Png - Oscar Award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 descr="Fourth Annual Empress Theatre Oscar Party! - Vallejo Art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7" name="Picture 5" descr="C:\Users\Natasa\Documents\Downloads\Osca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9417"/>
          <a:stretch/>
        </p:blipFill>
        <p:spPr bwMode="auto">
          <a:xfrm>
            <a:off x="2947916" y="2585205"/>
            <a:ext cx="2442950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404664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Prije dvije </a:t>
            </a: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godine napustio nas je poznati astrofizičar i matematičar Stephen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Hawking. </a:t>
            </a:r>
          </a:p>
          <a:p>
            <a:pPr lvl="0" algn="ctr"/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Kako se zove njegova najpoznatija knjiga?</a:t>
            </a:r>
          </a:p>
          <a:p>
            <a:pPr lvl="0" algn="ctr"/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Kratka povijest vremena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likovni rezultat za hawk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"/>
          <a:stretch/>
        </p:blipFill>
        <p:spPr bwMode="auto">
          <a:xfrm>
            <a:off x="1043215" y="2924944"/>
            <a:ext cx="6929536" cy="371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2340</Words>
  <Application>Microsoft Office PowerPoint</Application>
  <PresentationFormat>Prikaz na zaslonu (4:3)</PresentationFormat>
  <Paragraphs>407</Paragraphs>
  <Slides>115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115</vt:i4>
      </vt:variant>
    </vt:vector>
  </HeadingPairs>
  <TitlesOfParts>
    <vt:vector size="116" baseType="lpstr">
      <vt:lpstr>Office tema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12. Koji engleski klub ima drvo u svojem grbu?  Joker zovi Dejan Lovren.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20. Pod kojom vrstom drveta  se prosvijetlio Buda?</vt:lpstr>
      <vt:lpstr>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12. Koji engleski klub ima drvo u svojem grbu?  Joker zovi Dejan Lovren.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20. Pod kojom vrstom drveta  se prosvijetlio Buda? Pipala - vrsta smokve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Hrvatski institut za povijest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Biti učenik/ca u 19. stoljeću</dc:title>
  <dc:creator>Dinko Župan</dc:creator>
  <cp:lastModifiedBy>Vladimir Vazdar</cp:lastModifiedBy>
  <cp:revision>299</cp:revision>
  <dcterms:created xsi:type="dcterms:W3CDTF">2014-05-15T16:22:20Z</dcterms:created>
  <dcterms:modified xsi:type="dcterms:W3CDTF">2020-04-02T12:04:17Z</dcterms:modified>
</cp:coreProperties>
</file>