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1"/>
  </p:notesMasterIdLst>
  <p:sldIdLst>
    <p:sldId id="375" r:id="rId2"/>
    <p:sldId id="377" r:id="rId3"/>
    <p:sldId id="378" r:id="rId4"/>
    <p:sldId id="372" r:id="rId5"/>
    <p:sldId id="364" r:id="rId6"/>
    <p:sldId id="363" r:id="rId7"/>
    <p:sldId id="379" r:id="rId8"/>
    <p:sldId id="380" r:id="rId9"/>
    <p:sldId id="366" r:id="rId10"/>
    <p:sldId id="384" r:id="rId11"/>
    <p:sldId id="355" r:id="rId12"/>
    <p:sldId id="383" r:id="rId13"/>
    <p:sldId id="385" r:id="rId14"/>
    <p:sldId id="388" r:id="rId15"/>
    <p:sldId id="386" r:id="rId16"/>
    <p:sldId id="387" r:id="rId17"/>
    <p:sldId id="407" r:id="rId18"/>
    <p:sldId id="382" r:id="rId19"/>
    <p:sldId id="381" r:id="rId20"/>
    <p:sldId id="390" r:id="rId21"/>
    <p:sldId id="391" r:id="rId22"/>
    <p:sldId id="392" r:id="rId23"/>
    <p:sldId id="393" r:id="rId24"/>
    <p:sldId id="394" r:id="rId25"/>
    <p:sldId id="395" r:id="rId26"/>
    <p:sldId id="396" r:id="rId27"/>
    <p:sldId id="397" r:id="rId28"/>
    <p:sldId id="398" r:id="rId29"/>
    <p:sldId id="399" r:id="rId30"/>
    <p:sldId id="400" r:id="rId31"/>
    <p:sldId id="401" r:id="rId32"/>
    <p:sldId id="402" r:id="rId33"/>
    <p:sldId id="403" r:id="rId34"/>
    <p:sldId id="404" r:id="rId35"/>
    <p:sldId id="408" r:id="rId36"/>
    <p:sldId id="469" r:id="rId37"/>
    <p:sldId id="406" r:id="rId38"/>
    <p:sldId id="409" r:id="rId39"/>
    <p:sldId id="410" r:id="rId40"/>
    <p:sldId id="411" r:id="rId41"/>
    <p:sldId id="412" r:id="rId42"/>
    <p:sldId id="413" r:id="rId43"/>
    <p:sldId id="414" r:id="rId44"/>
    <p:sldId id="415" r:id="rId45"/>
    <p:sldId id="416" r:id="rId46"/>
    <p:sldId id="417" r:id="rId47"/>
    <p:sldId id="418" r:id="rId48"/>
    <p:sldId id="419" r:id="rId49"/>
    <p:sldId id="420" r:id="rId50"/>
    <p:sldId id="421" r:id="rId51"/>
    <p:sldId id="422" r:id="rId52"/>
    <p:sldId id="423" r:id="rId53"/>
    <p:sldId id="424" r:id="rId54"/>
    <p:sldId id="425" r:id="rId55"/>
    <p:sldId id="426" r:id="rId56"/>
    <p:sldId id="427" r:id="rId57"/>
    <p:sldId id="428" r:id="rId58"/>
    <p:sldId id="429" r:id="rId59"/>
    <p:sldId id="430" r:id="rId60"/>
    <p:sldId id="431" r:id="rId61"/>
    <p:sldId id="432" r:id="rId62"/>
    <p:sldId id="433" r:id="rId63"/>
    <p:sldId id="434" r:id="rId64"/>
    <p:sldId id="435" r:id="rId65"/>
    <p:sldId id="436" r:id="rId66"/>
    <p:sldId id="472" r:id="rId67"/>
    <p:sldId id="438" r:id="rId68"/>
    <p:sldId id="439" r:id="rId69"/>
    <p:sldId id="440" r:id="rId70"/>
    <p:sldId id="441" r:id="rId71"/>
    <p:sldId id="442" r:id="rId72"/>
    <p:sldId id="443" r:id="rId73"/>
    <p:sldId id="444" r:id="rId74"/>
    <p:sldId id="445" r:id="rId75"/>
    <p:sldId id="446" r:id="rId76"/>
    <p:sldId id="447" r:id="rId77"/>
    <p:sldId id="448" r:id="rId78"/>
    <p:sldId id="449" r:id="rId79"/>
    <p:sldId id="450" r:id="rId80"/>
    <p:sldId id="451" r:id="rId81"/>
    <p:sldId id="452" r:id="rId82"/>
    <p:sldId id="473" r:id="rId83"/>
    <p:sldId id="454" r:id="rId84"/>
    <p:sldId id="455" r:id="rId85"/>
    <p:sldId id="456" r:id="rId86"/>
    <p:sldId id="457" r:id="rId87"/>
    <p:sldId id="458" r:id="rId88"/>
    <p:sldId id="459" r:id="rId89"/>
    <p:sldId id="460" r:id="rId90"/>
    <p:sldId id="461" r:id="rId91"/>
    <p:sldId id="462" r:id="rId92"/>
    <p:sldId id="463" r:id="rId93"/>
    <p:sldId id="464" r:id="rId94"/>
    <p:sldId id="465" r:id="rId95"/>
    <p:sldId id="466" r:id="rId96"/>
    <p:sldId id="467" r:id="rId97"/>
    <p:sldId id="468" r:id="rId98"/>
    <p:sldId id="471" r:id="rId99"/>
    <p:sldId id="470" r:id="rId10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21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rednji stil 1 - Isticanj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Srednji stil 1 - Isticanj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Srednji stil 2 - Isticanj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Bez stila, s rešetkom tablic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Svijetli stil 3 - Isticanj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A3BDF-12FF-49DF-ABBB-83941C61CDBA}" type="datetimeFigureOut">
              <a:rPr lang="hr-HR" smtClean="0"/>
              <a:t>9.4.2020.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AD5FA-9DC2-4EA3-A2AA-AFA4058CA15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55986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42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96701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6712D-8C8D-4253-AA45-FBAEC57F1134}" type="slidenum">
              <a:rPr lang="hr-HR" smtClean="0"/>
              <a:pPr/>
              <a:t>43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9823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56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96701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6712D-8C8D-4253-AA45-FBAEC57F1134}" type="slidenum">
              <a:rPr lang="hr-HR" smtClean="0"/>
              <a:pPr/>
              <a:t>57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9823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81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27927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97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27927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63964-D4D4-498F-ACD0-8967447A9D90}" type="datetimeFigureOut">
              <a:rPr lang="hr-HR" smtClean="0"/>
              <a:pPr/>
              <a:t>9.4.2020.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52D0F-2888-4812-AE4C-95A46ECBD91C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gif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-108520" y="188972"/>
            <a:ext cx="9252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6000" b="1" dirty="0" smtClean="0">
                <a:solidFill>
                  <a:srgbClr val="96210A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hr-HR" sz="6000" b="1" dirty="0">
              <a:solidFill>
                <a:srgbClr val="9621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Slikovni rezultat za beer images carto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pic>
        <p:nvPicPr>
          <p:cNvPr id="1026" name="Picture 2" descr="C:\Users\dinko\Documents\Kvizovi\Materijal za kviz\PUB kviz Rombe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" y="0"/>
            <a:ext cx="9134908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04248" y="5373216"/>
            <a:ext cx="2088232" cy="14847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Autor kviza</a:t>
            </a:r>
          </a:p>
          <a:p>
            <a:pPr algn="ctr"/>
            <a:r>
              <a:rPr lang="hr-HR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Dinko </a:t>
            </a:r>
            <a:r>
              <a:rPr lang="hr-HR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Župan</a:t>
            </a:r>
          </a:p>
        </p:txBody>
      </p:sp>
      <p:sp>
        <p:nvSpPr>
          <p:cNvPr id="5" name="Rectangle 4"/>
          <p:cNvSpPr/>
          <p:nvPr/>
        </p:nvSpPr>
        <p:spPr>
          <a:xfrm>
            <a:off x="6084168" y="2780928"/>
            <a:ext cx="3059832" cy="18722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TextBox 10"/>
          <p:cNvSpPr txBox="1"/>
          <p:nvPr/>
        </p:nvSpPr>
        <p:spPr>
          <a:xfrm>
            <a:off x="6084168" y="2780928"/>
            <a:ext cx="3059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Evo me doma</a:t>
            </a:r>
            <a:endParaRPr lang="hr-HR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123" y="4437112"/>
            <a:ext cx="2904257" cy="23492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Judi, evo me doma</a:t>
            </a:r>
            <a:br>
              <a:rPr lang="it-IT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Ne dan se ovi put</a:t>
            </a:r>
            <a:br>
              <a:rPr lang="it-IT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Nigdi od ovog stola</a:t>
            </a:r>
            <a:r>
              <a:rPr lang="hr-HR" b="1" dirty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642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1343" y="594708"/>
            <a:ext cx="32065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Kojim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„kraljevstvom”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vlada ovaj kralj?</a:t>
            </a:r>
            <a:endParaRPr lang="hr-HR" sz="3200" b="1" dirty="0"/>
          </a:p>
        </p:txBody>
      </p:sp>
      <p:pic>
        <p:nvPicPr>
          <p:cNvPr id="1030" name="Picture 6" descr="Slikovni rezultat za kralj queen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4365"/>
            <a:ext cx="3888432" cy="62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Slikovni rezultat za kralj tomislav p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" name="AutoShape 12" descr="Slikovni rezultat za kraljevi ulice"/>
          <p:cNvSpPr>
            <a:spLocks noChangeAspect="1" noChangeArrowheads="1"/>
          </p:cNvSpPr>
          <p:nvPr/>
        </p:nvSpPr>
        <p:spPr bwMode="auto">
          <a:xfrm>
            <a:off x="460375" y="230820"/>
            <a:ext cx="234317" cy="2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0" name="AutoShape 16" descr="Slikovni rezultat za kraljevi ulice"/>
          <p:cNvSpPr>
            <a:spLocks noChangeAspect="1" noChangeArrowheads="1"/>
          </p:cNvSpPr>
          <p:nvPr/>
        </p:nvSpPr>
        <p:spPr bwMode="auto">
          <a:xfrm>
            <a:off x="740641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1" name="AutoShape 18" descr="Slikovni rezultat za kraljevi ulice"/>
          <p:cNvSpPr>
            <a:spLocks noChangeAspect="1" noChangeArrowheads="1"/>
          </p:cNvSpPr>
          <p:nvPr/>
        </p:nvSpPr>
        <p:spPr bwMode="auto">
          <a:xfrm>
            <a:off x="906895" y="23082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2" name="AutoShape 20" descr="Slikovni rezultat za kraljevi ulice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3" name="AutoShape 22" descr="Slikovni rezultat za kraljevi ulice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4" name="AutoShape 24" descr="Slikovni rezultat za kraljevi ulice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5" name="AutoShape 26" descr="Slikovni rezultat za kraljevi ulice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" name="AutoShape 28" descr="Slikovni rezultat za kraljevi ulice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7" name="AutoShape 30" descr="Slikovni rezultat za kraljevi ulice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8" name="AutoShape 32" descr="Slikovni rezultat za kraljevi ulice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31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978128"/>
              </p:ext>
            </p:extLst>
          </p:nvPr>
        </p:nvGraphicFramePr>
        <p:xfrm>
          <a:off x="323528" y="1844824"/>
          <a:ext cx="8496944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/>
                <a:gridCol w="2016224"/>
                <a:gridCol w="2232248"/>
                <a:gridCol w="20882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božica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mit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brod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Crno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mudrost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Minotaur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jarbol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Sjeverno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smtClean="0">
                          <a:latin typeface="Times New Roman" pitchFamily="18" charset="0"/>
                          <a:cs typeface="Times New Roman" pitchFamily="18" charset="0"/>
                        </a:rPr>
                        <a:t>grad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junak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vjetar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Crveno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kstniOkvir 1"/>
          <p:cNvSpPr txBox="1"/>
          <p:nvPr/>
        </p:nvSpPr>
        <p:spPr>
          <a:xfrm>
            <a:off x="0" y="57205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Asocijacija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– konačno rješenje jedan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antički kralj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54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260648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Jedna Shakespeareova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drama nosi naslov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po kralju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iz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8. stoljeća prije nove ere. Već 20 godina ulogu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toga kralja igra Rade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Šerbedžija u sklopu predstava teatra Ulysses na Brijunima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kojem je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kralju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riječ?</a:t>
            </a:r>
          </a:p>
        </p:txBody>
      </p:sp>
      <p:pic>
        <p:nvPicPr>
          <p:cNvPr id="5122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740" y="2636912"/>
            <a:ext cx="5910572" cy="394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91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40466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hr-H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Tko je jedini hrvatski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nogometaš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koji je igrao i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za Real 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Barcelonu i koji je u svojem prvom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El Clasicu zabio gol za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kraljevski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klub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Real Madrid Cf Vector Art &amp; Graphics | freevector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2" b="7392"/>
          <a:stretch/>
        </p:blipFill>
        <p:spPr bwMode="auto">
          <a:xfrm>
            <a:off x="683568" y="2256656"/>
            <a:ext cx="762051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8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692696"/>
            <a:ext cx="45720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Film </a:t>
            </a:r>
            <a:r>
              <a:rPr lang="hr-HR" sz="3200" b="1" i="1" dirty="0" smtClean="0">
                <a:latin typeface="Times New Roman" pitchFamily="18" charset="0"/>
                <a:cs typeface="Times New Roman" pitchFamily="18" charset="0"/>
              </a:rPr>
              <a:t>Kraljev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i="1" dirty="0" smtClean="0">
                <a:latin typeface="Times New Roman" pitchFamily="18" charset="0"/>
                <a:cs typeface="Times New Roman" pitchFamily="18" charset="0"/>
              </a:rPr>
              <a:t>govor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dobio je četiri Oscara između  ostalog i za glavnu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mušku ulogu.</a:t>
            </a: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Koji 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glumac glumio kralja Georgea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VI? 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Slikovni rezultat za george vi of engl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680" y="686303"/>
            <a:ext cx="3168352" cy="43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07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476672"/>
            <a:ext cx="9143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Nosio je nadimak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„Kralj bluesa“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časopis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i="1" dirty="0">
                <a:latin typeface="Times New Roman" pitchFamily="18" charset="0"/>
                <a:cs typeface="Times New Roman" pitchFamily="18" charset="0"/>
              </a:rPr>
              <a:t>Rolling Stone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ga je na svoj listi najboljih gitarista 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svih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vremena stavio na šesto mjesto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Svojoj je gitari dao ime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Lucille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AutoShape 2" descr="Slikovni rezultat za doktorica pliÅ¡k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8194" name="Picture 2" descr="Slikovni rezultat za b.b. king lucil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31501"/>
            <a:ext cx="7795984" cy="298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21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33265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zove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kralj koji vlada 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Ponosnom </a:t>
            </a:r>
            <a:r>
              <a:rPr lang="hr-HR" sz="3200" i="1" dirty="0">
                <a:latin typeface="Times New Roman" pitchFamily="18" charset="0"/>
                <a:cs typeface="Times New Roman" pitchFamily="18" charset="0"/>
              </a:rPr>
              <a:t>zemljom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„Kralju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lavova I.</a:t>
            </a:r>
            <a:r>
              <a:rPr lang="hr-HR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“?</a:t>
            </a:r>
            <a:endParaRPr lang="hr-HR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Slikovni rezultat za mufasa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3076" name="Picture 4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57295"/>
            <a:ext cx="4685106" cy="478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27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34838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je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, iz dinastije Jagelović, gotovo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mjesec dana boravio u Valpovu 1495.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čime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je Valpovo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tada postalo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središnje mjesto Ugarskog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kraljevstva?</a:t>
            </a:r>
            <a:endParaRPr lang="hr-HR" sz="3200" dirty="0"/>
          </a:p>
        </p:txBody>
      </p:sp>
      <p:sp>
        <p:nvSpPr>
          <p:cNvPr id="3" name="AutoShape 2" descr="Slikovni rezultat za mufasa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" name="AutoShape 2" descr="Dvorac Prandau-Normann u Valpovu - Wikiwa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27" name="Picture 3" descr="C:\Users\Natasa\Documents\Downloads\600px-Kula_dvorca_Prandau-Normann_u_Valpovu_izvana.fil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4" b="8338"/>
          <a:stretch/>
        </p:blipFill>
        <p:spPr bwMode="auto">
          <a:xfrm>
            <a:off x="774785" y="2204864"/>
            <a:ext cx="7620000" cy="444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67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54868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Daj pet kraljevima u SAD-u</a:t>
            </a:r>
            <a:endParaRPr lang="hr-HR" sz="50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King Trump: An Exercise in Creating King Lear With Our Curren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23" y="1772814"/>
            <a:ext cx="8271754" cy="464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18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3995936" y="814442"/>
            <a:ext cx="486003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16-20.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Nabroji pet saveznih država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SAD-a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čije je ime izvedeno iz imena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kralja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 jedne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kraljice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Napomena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: Iz imena, ne iz nadimka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kao npr.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Virginia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prema kraljici Elizabeti.</a:t>
            </a:r>
            <a:endParaRPr lang="hr-HR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Slikovni rezultat za Charles I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5573"/>
            <a:ext cx="3528392" cy="609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86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3517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Prvi krug – kraljevski krug</a:t>
            </a:r>
            <a:endParaRPr lang="hr-HR" sz="5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22920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Svaki kviz ima </a:t>
            </a:r>
            <a:r>
              <a:rPr lang="hr-HR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tri kruga</a:t>
            </a:r>
            <a:r>
              <a:rPr lang="hr-HR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a svaki  krug ima 20 pitanja. Nakon svakog kruga putem ponuđenih rješenja provjerite svoje odgovore. Opustite se i uživajte, sretno!</a:t>
            </a:r>
          </a:p>
        </p:txBody>
      </p:sp>
      <p:pic>
        <p:nvPicPr>
          <p:cNvPr id="5" name="Picture 2" descr="Slikovni rezultat za kralj arthur disne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0" t="10567" r="3423"/>
          <a:stretch/>
        </p:blipFill>
        <p:spPr bwMode="auto">
          <a:xfrm>
            <a:off x="1604620" y="1268760"/>
            <a:ext cx="5656249" cy="359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17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1886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Prvi kraljevski krug </a:t>
            </a:r>
            <a:endParaRPr lang="hr-HR" sz="5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445224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Odgovori – Evo me doma</a:t>
            </a:r>
            <a:endParaRPr lang="hr-HR" sz="5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Slikovni rezultat za kralj arthur disne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0" t="10567" r="3423"/>
          <a:stretch/>
        </p:blipFill>
        <p:spPr bwMode="auto">
          <a:xfrm>
            <a:off x="1743875" y="1484784"/>
            <a:ext cx="5656249" cy="359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72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251520" y="692696"/>
            <a:ext cx="828092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6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hr-HR" sz="3600" b="1" dirty="0" smtClean="0">
                <a:latin typeface="Times New Roman" pitchFamily="18" charset="0"/>
                <a:cs typeface="Times New Roman" pitchFamily="18" charset="0"/>
              </a:rPr>
              <a:t>. Premetaljka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endParaRPr lang="hr-HR" sz="5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5400" dirty="0" smtClean="0">
                <a:latin typeface="Times New Roman" pitchFamily="18" charset="0"/>
                <a:cs typeface="Times New Roman" pitchFamily="18" charset="0"/>
              </a:rPr>
              <a:t>TRON   IMA</a:t>
            </a:r>
            <a:r>
              <a:rPr lang="hr-HR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5400" dirty="0" smtClean="0">
                <a:latin typeface="Times New Roman" pitchFamily="18" charset="0"/>
                <a:cs typeface="Times New Roman" pitchFamily="18" charset="0"/>
              </a:rPr>
              <a:t>  VIJAK</a:t>
            </a:r>
          </a:p>
          <a:p>
            <a:pPr lvl="0" algn="ctr"/>
            <a:endParaRPr lang="hr-HR" sz="5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5400" dirty="0" smtClean="0">
                <a:latin typeface="Times New Roman" pitchFamily="18" charset="0"/>
                <a:cs typeface="Times New Roman" pitchFamily="18" charset="0"/>
              </a:rPr>
              <a:t>MATIJA KORVIN</a:t>
            </a:r>
            <a:endParaRPr lang="hr-HR" sz="5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600" b="1" dirty="0" smtClean="0">
                <a:latin typeface="Times New Roman" pitchFamily="18" charset="0"/>
                <a:cs typeface="Times New Roman" pitchFamily="18" charset="0"/>
              </a:rPr>
              <a:t>kralj</a:t>
            </a:r>
            <a:endParaRPr lang="hr-HR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01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476672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Bijeli igra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e4,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crni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igra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potez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treba odigrati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bijeli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bi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se otvorio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Kraljevim gambitom?</a:t>
            </a:r>
            <a:r>
              <a:rPr lang="hr-HR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600" b="1" dirty="0" smtClean="0">
                <a:latin typeface="Times New Roman" pitchFamily="18" charset="0"/>
                <a:cs typeface="Times New Roman" pitchFamily="18" charset="0"/>
              </a:rPr>
              <a:t>f4</a:t>
            </a:r>
            <a:endParaRPr lang="hr-HR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poceta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7" b="4066"/>
          <a:stretch/>
        </p:blipFill>
        <p:spPr bwMode="auto">
          <a:xfrm>
            <a:off x="2162308" y="1938118"/>
            <a:ext cx="4819383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50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5236738" y="314114"/>
            <a:ext cx="37277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Zaruke kojeg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hrvatskog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su prikazane na slici Celestina Medovića?</a:t>
            </a: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 Zvonimir</a:t>
            </a:r>
          </a:p>
          <a:p>
            <a:pPr algn="ctr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Slika je sastavni </a:t>
            </a:r>
          </a:p>
          <a:p>
            <a:pPr algn="ctr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dio Zlatne dvorane Hrvatskog instituta za povijest čija je zgrada stradala u ožujskom </a:t>
            </a:r>
          </a:p>
          <a:p>
            <a:pPr algn="ctr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potresu u Zagrebu.</a:t>
            </a:r>
          </a:p>
        </p:txBody>
      </p:sp>
      <p:pic>
        <p:nvPicPr>
          <p:cNvPr id="1030" name="Picture 6" descr="Slikovni rezultat za celestin medoviÄ zaruke zvonimi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7"/>
          <a:stretch/>
        </p:blipFill>
        <p:spPr bwMode="auto">
          <a:xfrm>
            <a:off x="395536" y="260648"/>
            <a:ext cx="4841202" cy="615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1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33265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svijetu ima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oko 50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gradova koji nose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ime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Kingston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ali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samo je jedan od njih glavni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grad.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 kojoj državi je riječ?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Jamajka </a:t>
            </a:r>
          </a:p>
        </p:txBody>
      </p:sp>
      <p:pic>
        <p:nvPicPr>
          <p:cNvPr id="2050" name="Picture 2" descr="Slikovni rezultat za kingston jamaica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4949"/>
            <a:ext cx="9144000" cy="457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61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528208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Tko su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„kraljevi”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u NBA ligi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 algn="ctr"/>
            <a:endParaRPr lang="hr-H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Sacramento Kings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146" name="Picture 2" descr="Slikovni rezultat za nba sacramento kings imag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5"/>
          <a:stretch/>
        </p:blipFill>
        <p:spPr bwMode="auto">
          <a:xfrm>
            <a:off x="55596" y="2348880"/>
            <a:ext cx="9110464" cy="413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25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283968" y="587004"/>
            <a:ext cx="486003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barokni kompozitor je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1749. skladao glazbeno djelo za engleskog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kralja Georgea II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imenom „Glazba za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kraljevski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vatromet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“?</a:t>
            </a: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Georg Händel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Portret kompozitora na slici.</a:t>
            </a:r>
          </a:p>
        </p:txBody>
      </p:sp>
      <p:pic>
        <p:nvPicPr>
          <p:cNvPr id="1026" name="Picture 2" descr="George Frideric Handel by Balthasar Den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8" y="431951"/>
            <a:ext cx="4277436" cy="517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8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54868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Na kojem je kontinentu prirodno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stanište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kraljevskih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pitona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Afrika</a:t>
            </a:r>
          </a:p>
        </p:txBody>
      </p:sp>
      <p:pic>
        <p:nvPicPr>
          <p:cNvPr id="4098" name="Picture 2" descr="Slikovni rezultat za royal pyth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1"/>
          <a:stretch/>
        </p:blipFill>
        <p:spPr bwMode="auto">
          <a:xfrm>
            <a:off x="508858" y="2204864"/>
            <a:ext cx="825799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70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1343" y="594708"/>
            <a:ext cx="32065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Kojim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„kraljevstvom”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vlada ovaj kralj?</a:t>
            </a:r>
          </a:p>
          <a:p>
            <a:pPr algn="ctr"/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Queens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Kralj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Queensa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Slikovni rezultat za kralj queen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4365"/>
            <a:ext cx="3888432" cy="62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Slikovni rezultat za kralj tomislav pi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" name="AutoShape 12" descr="Slikovni rezultat za kraljevi ulice"/>
          <p:cNvSpPr>
            <a:spLocks noChangeAspect="1" noChangeArrowheads="1"/>
          </p:cNvSpPr>
          <p:nvPr/>
        </p:nvSpPr>
        <p:spPr bwMode="auto">
          <a:xfrm>
            <a:off x="460375" y="230820"/>
            <a:ext cx="234317" cy="2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0" name="AutoShape 16" descr="Slikovni rezultat za kraljevi ulice"/>
          <p:cNvSpPr>
            <a:spLocks noChangeAspect="1" noChangeArrowheads="1"/>
          </p:cNvSpPr>
          <p:nvPr/>
        </p:nvSpPr>
        <p:spPr bwMode="auto">
          <a:xfrm>
            <a:off x="740641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1" name="AutoShape 18" descr="Slikovni rezultat za kraljevi ulice"/>
          <p:cNvSpPr>
            <a:spLocks noChangeAspect="1" noChangeArrowheads="1"/>
          </p:cNvSpPr>
          <p:nvPr/>
        </p:nvSpPr>
        <p:spPr bwMode="auto">
          <a:xfrm>
            <a:off x="906895" y="23082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2" name="AutoShape 20" descr="Slikovni rezultat za kraljevi ulice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3" name="AutoShape 22" descr="Slikovni rezultat za kraljevi ulice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4" name="AutoShape 24" descr="Slikovni rezultat za kraljevi ulice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5" name="AutoShape 26" descr="Slikovni rezultat za kraljevi ulice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" name="AutoShape 28" descr="Slikovni rezultat za kraljevi ulice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7" name="AutoShape 30" descr="Slikovni rezultat za kraljevi ulice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8" name="AutoShape 32" descr="Slikovni rezultat za kraljevi ulice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038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435994"/>
              </p:ext>
            </p:extLst>
          </p:nvPr>
        </p:nvGraphicFramePr>
        <p:xfrm>
          <a:off x="323528" y="1844824"/>
          <a:ext cx="8496944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/>
                <a:gridCol w="2016224"/>
                <a:gridCol w="2232248"/>
                <a:gridCol w="20882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božica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mit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brod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Crno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mudrost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Minotaur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jarbol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Sjeverno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smtClean="0">
                          <a:latin typeface="Times New Roman" pitchFamily="18" charset="0"/>
                          <a:cs typeface="Times New Roman" pitchFamily="18" charset="0"/>
                        </a:rPr>
                        <a:t>grad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junak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vjetar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Crveno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Atena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Tezej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jedro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more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Kralj</a:t>
                      </a:r>
                      <a:r>
                        <a:rPr lang="hr-HR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Egej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kstniOkvir 1"/>
          <p:cNvSpPr txBox="1"/>
          <p:nvPr/>
        </p:nvSpPr>
        <p:spPr>
          <a:xfrm>
            <a:off x="0" y="57205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Asocijacija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– konačno rješenje jedan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antički kralj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70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251520" y="1196752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6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hr-HR" sz="3600" b="1" dirty="0" smtClean="0">
                <a:latin typeface="Times New Roman" pitchFamily="18" charset="0"/>
                <a:cs typeface="Times New Roman" pitchFamily="18" charset="0"/>
              </a:rPr>
              <a:t>. Premetaljka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endParaRPr lang="hr-HR" sz="5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5400" dirty="0" smtClean="0">
                <a:latin typeface="Times New Roman" pitchFamily="18" charset="0"/>
                <a:cs typeface="Times New Roman" pitchFamily="18" charset="0"/>
              </a:rPr>
              <a:t>TRON   IMA   VIJAK</a:t>
            </a:r>
            <a:endParaRPr lang="hr-HR" sz="5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600" b="1" dirty="0" smtClean="0">
                <a:latin typeface="Times New Roman" pitchFamily="18" charset="0"/>
                <a:cs typeface="Times New Roman" pitchFamily="18" charset="0"/>
              </a:rPr>
              <a:t>kralj</a:t>
            </a:r>
            <a:endParaRPr lang="hr-HR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91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260648"/>
            <a:ext cx="9144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Jedna Shakespeareova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drama nosi naslov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po kralju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iz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8. stoljeća prije nove ere. Već 20 godina ulogu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toga kralja igra Rade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Šerbedžija. 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kojem je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kralju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riječ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hr-H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 Lear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740" y="2815193"/>
            <a:ext cx="5910572" cy="394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28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404664"/>
            <a:ext cx="9144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hr-H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Tko je jedini hrvatski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nogometaš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koji je igrao i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za Real 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Barcelonu i koji je u svojem prvom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El Clasicu zabio gol za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kraljevski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klub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Robert Prosinečki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Real Madrid Cf Vector Art &amp; Graphics | freevector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2" b="7392"/>
          <a:stretch/>
        </p:blipFill>
        <p:spPr bwMode="auto">
          <a:xfrm>
            <a:off x="1367644" y="2965640"/>
            <a:ext cx="6408712" cy="384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82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692696"/>
            <a:ext cx="4572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Film </a:t>
            </a:r>
            <a:r>
              <a:rPr lang="hr-HR" sz="3200" b="1" i="1" dirty="0" smtClean="0">
                <a:latin typeface="Times New Roman" pitchFamily="18" charset="0"/>
                <a:cs typeface="Times New Roman" pitchFamily="18" charset="0"/>
              </a:rPr>
              <a:t>Kraljev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i="1" dirty="0" smtClean="0">
                <a:latin typeface="Times New Roman" pitchFamily="18" charset="0"/>
                <a:cs typeface="Times New Roman" pitchFamily="18" charset="0"/>
              </a:rPr>
              <a:t>govor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dobio je četiri Oscara između  ostalog i za glavnu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ulogu.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oji 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je glumac glumio kralja Georgea VI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Colin Firth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122" name="Picture 2" descr="Slikovni rezultat za george vi of engl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08720"/>
            <a:ext cx="3168352" cy="43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60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476672"/>
            <a:ext cx="9143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Nosio je nadimak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„Kralj bluesa“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časopis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i="1" dirty="0">
                <a:latin typeface="Times New Roman" pitchFamily="18" charset="0"/>
                <a:cs typeface="Times New Roman" pitchFamily="18" charset="0"/>
              </a:rPr>
              <a:t>Rolling Stone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ga je na svoj listi najboljih gitarista 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svih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vremena stavio na šesto mjesto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Svojoj je gitari dao ime Lucille.</a:t>
            </a:r>
          </a:p>
          <a:p>
            <a:pPr algn="ctr"/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B.B. King</a:t>
            </a:r>
          </a:p>
        </p:txBody>
      </p:sp>
      <p:sp>
        <p:nvSpPr>
          <p:cNvPr id="2" name="AutoShape 2" descr="Slikovni rezultat za doktorica pliÅ¡k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8194" name="Picture 2" descr="Slikovni rezultat za b.b. king lucil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31501"/>
            <a:ext cx="7795984" cy="298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86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332656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zove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kralj koji vlada 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Ponosnom </a:t>
            </a:r>
            <a:r>
              <a:rPr lang="hr-HR" sz="3200" i="1" dirty="0">
                <a:latin typeface="Times New Roman" pitchFamily="18" charset="0"/>
                <a:cs typeface="Times New Roman" pitchFamily="18" charset="0"/>
              </a:rPr>
              <a:t>zemljom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„Kralju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lavova I.</a:t>
            </a:r>
            <a:r>
              <a:rPr lang="hr-HR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“?</a:t>
            </a:r>
          </a:p>
          <a:p>
            <a:pPr lvl="0" algn="ctr"/>
            <a:endParaRPr lang="hr-H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Mufasa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Slikovni rezultat za mufasa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3076" name="Picture 4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476969"/>
            <a:ext cx="4176464" cy="42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82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182131"/>
            <a:ext cx="9144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, iz dinastije Jagelović, je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gotovo mjesec dana boravio u Valpovu 1495.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čime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je Valpovo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tada postalo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središnje mjesto Ugarskog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kraljevstva?</a:t>
            </a:r>
            <a:endParaRPr lang="hr-HR" sz="3200" dirty="0"/>
          </a:p>
          <a:p>
            <a:pPr algn="ctr"/>
            <a:endParaRPr lang="hr-H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Vladislav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Jagelović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Slikovni rezultat za mufasa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" name="AutoShape 2" descr="Dvorac Prandau-Normann u Valpovu - Wikiwa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27" name="Picture 3" descr="C:\Users\Natasa\Documents\Downloads\600px-Kula_dvorca_Prandau-Normann_u_Valpovu_izvana.fil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4" b="8338"/>
          <a:stretch/>
        </p:blipFill>
        <p:spPr bwMode="auto">
          <a:xfrm>
            <a:off x="1156288" y="2636912"/>
            <a:ext cx="6831423" cy="398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17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54868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Daj pet kraljevima u SAD-u</a:t>
            </a:r>
            <a:endParaRPr lang="hr-HR" sz="50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King Trump: An Exercise in Creating King Lear With Our Curren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23" y="1772814"/>
            <a:ext cx="8271754" cy="464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10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116632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16-20.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et država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u SAD-u čije je ime izvedeno iz imena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 jedne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kraljice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lvl="0"/>
            <a:endParaRPr lang="hr-H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North Carolina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engleski kralj Charles I.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od lat.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Carolus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South Carolina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francuski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kralj Charles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Georgia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engleski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kralj George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Louisiana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francuski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kralj Luj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XIV.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Maryland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engleska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kraljica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Mary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supruga Charlesa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I.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0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55892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Drugi krug - Evo me doma</a:t>
            </a:r>
            <a:endParaRPr lang="hr-HR" sz="54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Slikovni rezultat za beer images carto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95" y="319724"/>
            <a:ext cx="7901337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6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620688"/>
            <a:ext cx="9109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Koje prezime povezuje legendarnog glazbenika u crnom koji je prije pola stoljeća snimio live album 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zatvoru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Folsom i osvajača Wimbledona iz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1987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.?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Slikovni rezultat za folsom pris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2" t="14942" r="11191" b="8029"/>
          <a:stretch/>
        </p:blipFill>
        <p:spPr bwMode="auto">
          <a:xfrm>
            <a:off x="193856" y="2780928"/>
            <a:ext cx="4008121" cy="28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likovni rezultat za wimbledon 1987 central cour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8" t="16703" r="11257"/>
          <a:stretch/>
        </p:blipFill>
        <p:spPr bwMode="auto">
          <a:xfrm>
            <a:off x="4538076" y="2780928"/>
            <a:ext cx="4231427" cy="28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09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-1" y="31347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Bijeli igra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e4,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crni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igra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potez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treba odigrati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bijeli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bi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se otvorio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Kraljevim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gambitom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poceta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7" b="4066"/>
          <a:stretch/>
        </p:blipFill>
        <p:spPr bwMode="auto">
          <a:xfrm>
            <a:off x="2090430" y="1844824"/>
            <a:ext cx="4819383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02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Povezana slika"/>
          <p:cNvPicPr>
            <a:picLocks noChangeAspect="1" noChangeArrowheads="1"/>
          </p:cNvPicPr>
          <p:nvPr/>
        </p:nvPicPr>
        <p:blipFill>
          <a:blip r:embed="rId2"/>
          <a:srcRect l="23750" r="27499"/>
          <a:stretch>
            <a:fillRect/>
          </a:stretch>
        </p:blipFill>
        <p:spPr bwMode="auto">
          <a:xfrm>
            <a:off x="3076009" y="2000796"/>
            <a:ext cx="3104451" cy="4245374"/>
          </a:xfrm>
          <a:prstGeom prst="rect">
            <a:avLst/>
          </a:prstGeom>
          <a:noFill/>
        </p:spPr>
      </p:pic>
      <p:pic>
        <p:nvPicPr>
          <p:cNvPr id="6" name="Picture 8" descr="Slikovni rezultat za ROMELU LUKAKU GOLDEN STATE JERSEY"/>
          <p:cNvPicPr>
            <a:picLocks noChangeAspect="1" noChangeArrowheads="1"/>
          </p:cNvPicPr>
          <p:nvPr/>
        </p:nvPicPr>
        <p:blipFill rotWithShape="1">
          <a:blip r:embed="rId3"/>
          <a:srcRect t="9873" r="62222" b="7859"/>
          <a:stretch/>
        </p:blipFill>
        <p:spPr bwMode="auto">
          <a:xfrm>
            <a:off x="6473926" y="2021632"/>
            <a:ext cx="2428892" cy="433726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03848" y="1364084"/>
            <a:ext cx="767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3926" y="1393860"/>
            <a:ext cx="680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 descr="Slikovni rezultat za pogba golden state"/>
          <p:cNvPicPr>
            <a:picLocks noChangeAspect="1" noChangeArrowheads="1"/>
          </p:cNvPicPr>
          <p:nvPr/>
        </p:nvPicPr>
        <p:blipFill rotWithShape="1">
          <a:blip r:embed="rId4"/>
          <a:srcRect t="10227" b="5333"/>
          <a:stretch/>
        </p:blipFill>
        <p:spPr bwMode="auto">
          <a:xfrm>
            <a:off x="0" y="2021632"/>
            <a:ext cx="2762049" cy="436725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33265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2-4.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O kojim sportašima je riječ?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245912" y="1364084"/>
            <a:ext cx="1115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62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" y="630153"/>
            <a:ext cx="909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glavni grad je rodno mjesto </a:t>
            </a:r>
            <a:r>
              <a:rPr lang="hr-HR" sz="3200" dirty="0" err="1">
                <a:latin typeface="Times New Roman" pitchFamily="18" charset="0"/>
                <a:cs typeface="Times New Roman" pitchFamily="18" charset="0"/>
              </a:rPr>
              <a:t>Corto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Maltesea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86" y="1700808"/>
            <a:ext cx="7992888" cy="396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8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169056" y="195984"/>
            <a:ext cx="49696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6-8.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Na novčanicama eura prikazani su umjetnički stilovi u europskoj arhitekturi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O kojim stilovima je riječ na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10, 20 i 50 eura?</a:t>
            </a:r>
          </a:p>
        </p:txBody>
      </p:sp>
      <p:sp>
        <p:nvSpPr>
          <p:cNvPr id="3" name="AutoShape 2" descr="Slikovni rezultat za euro novÄanice"/>
          <p:cNvSpPr>
            <a:spLocks noChangeAspect="1" noChangeArrowheads="1"/>
          </p:cNvSpPr>
          <p:nvPr/>
        </p:nvSpPr>
        <p:spPr bwMode="auto">
          <a:xfrm>
            <a:off x="3864256" y="1697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3078" name="Picture 6" descr="Slikovni rezultat za euro novÄanic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8" r="3348" b="4838"/>
          <a:stretch/>
        </p:blipFill>
        <p:spPr bwMode="auto">
          <a:xfrm>
            <a:off x="454914" y="480329"/>
            <a:ext cx="3574465" cy="258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likovni rezultat za euro novÄanic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3" t="3572" r="4764"/>
          <a:stretch/>
        </p:blipFill>
        <p:spPr bwMode="auto">
          <a:xfrm>
            <a:off x="5081448" y="3552084"/>
            <a:ext cx="3774848" cy="275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Slikovni rezultat za euro novÄanic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5" r="5312"/>
          <a:stretch/>
        </p:blipFill>
        <p:spPr bwMode="auto">
          <a:xfrm>
            <a:off x="454914" y="3546226"/>
            <a:ext cx="3584631" cy="274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Slikovni rezultat za euro novÄanice"/>
          <p:cNvSpPr>
            <a:spLocks noChangeAspect="1" noChangeArrowheads="1"/>
          </p:cNvSpPr>
          <p:nvPr/>
        </p:nvSpPr>
        <p:spPr bwMode="auto">
          <a:xfrm>
            <a:off x="61035" y="322132"/>
            <a:ext cx="500308" cy="50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4" descr="Slikovni rezultat za euro novÄanice"/>
          <p:cNvSpPr>
            <a:spLocks noChangeAspect="1" noChangeArrowheads="1"/>
          </p:cNvSpPr>
          <p:nvPr/>
        </p:nvSpPr>
        <p:spPr bwMode="auto">
          <a:xfrm>
            <a:off x="61035" y="3463816"/>
            <a:ext cx="500308" cy="50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4" descr="Slikovni rezultat za euro novÄanice"/>
          <p:cNvSpPr>
            <a:spLocks noChangeAspect="1" noChangeArrowheads="1"/>
          </p:cNvSpPr>
          <p:nvPr/>
        </p:nvSpPr>
        <p:spPr bwMode="auto">
          <a:xfrm>
            <a:off x="4660268" y="3622310"/>
            <a:ext cx="500308" cy="50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0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ic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073253"/>
              </p:ext>
            </p:extLst>
          </p:nvPr>
        </p:nvGraphicFramePr>
        <p:xfrm>
          <a:off x="323528" y="1628800"/>
          <a:ext cx="8496944" cy="3429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6"/>
                <a:gridCol w="2232248"/>
                <a:gridCol w="2160240"/>
                <a:gridCol w="216024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genocid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uvjetna</a:t>
                      </a:r>
                      <a:endParaRPr lang="hr-HR" sz="30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Prvi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Dalton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democid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3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novčana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Drugi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Grimm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ratni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tjelesna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Hladni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Wright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Pravokutnik 1"/>
          <p:cNvSpPr/>
          <p:nvPr/>
        </p:nvSpPr>
        <p:spPr>
          <a:xfrm>
            <a:off x="395536" y="763458"/>
            <a:ext cx="3457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Asocijacija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9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6660232" y="290719"/>
            <a:ext cx="248376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Godine otvaranja čega u pojedinim  europskim državama  prikazuje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ova karta?</a:t>
            </a:r>
          </a:p>
          <a:p>
            <a:pPr lvl="0" algn="ctr"/>
            <a:endParaRPr lang="hr-HR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inko\Documents\mcdonalds-ye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7" y="188640"/>
            <a:ext cx="6660232" cy="619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14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1444718" y="183139"/>
            <a:ext cx="6059435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5300" b="1" dirty="0" smtClean="0">
                <a:solidFill>
                  <a:srgbClr val="96210A"/>
                </a:solidFill>
                <a:latin typeface="Times New Roman" pitchFamily="18" charset="0"/>
                <a:cs typeface="Times New Roman" pitchFamily="18" charset="0"/>
              </a:rPr>
              <a:t>Daj deset vinu</a:t>
            </a:r>
            <a:endParaRPr lang="hr-HR" sz="3600" dirty="0">
              <a:solidFill>
                <a:srgbClr val="9621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Slikovni rezultat za vina svije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30673"/>
            <a:ext cx="7725755" cy="457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07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" y="116632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grčki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filozof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je autor djela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Gozba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Simpozij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kojem Sokrat, uz nezaobilazno vino, sa svojim sugovornicima raspravlja o istinskoj ljubavi?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upload.wikimedia.org/wikipedia/commons/thumb/a/a8/Plato%27s_Symposium_-_Anselm_Feuerbach_-_Google_Cultural_Institute.jpg/1280px-Plato%27s_Symposium_-_Anselm_Feuerbach_-_Google_Cultural_Institu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8"/>
          <a:stretch/>
        </p:blipFill>
        <p:spPr bwMode="auto">
          <a:xfrm>
            <a:off x="1160358" y="1994649"/>
            <a:ext cx="7036587" cy="42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81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47667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ajveći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vinograd u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Hrvatskoj (513 hektara)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nalazi se u sklopu kojeg vinogorja?</a:t>
            </a:r>
          </a:p>
        </p:txBody>
      </p:sp>
      <p:pic>
        <p:nvPicPr>
          <p:cNvPr id="2050" name="Picture 2" descr="Slikovni rezultat za erdutski vinogra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47" y="1879918"/>
            <a:ext cx="7679682" cy="395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36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utnik 4"/>
          <p:cNvSpPr/>
          <p:nvPr/>
        </p:nvSpPr>
        <p:spPr>
          <a:xfrm>
            <a:off x="0" y="54868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se zove vino iz Vrbnika koje se proizvodi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od tamošnje autohtone sorte grožđa?</a:t>
            </a:r>
            <a:endParaRPr lang="hr-HR" sz="3200" dirty="0"/>
          </a:p>
        </p:txBody>
      </p:sp>
      <p:pic>
        <p:nvPicPr>
          <p:cNvPr id="3074" name="Picture 2" descr="Slikovni rezultat za vrbniÄko vinogor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780193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72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47667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 je vino (prema sorti grožđa) Isus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pretvorio vodu u pjesmi TBF-a „Krist”?</a:t>
            </a:r>
            <a:endParaRPr lang="hr-HR" sz="3200" dirty="0"/>
          </a:p>
        </p:txBody>
      </p:sp>
      <p:pic>
        <p:nvPicPr>
          <p:cNvPr id="4098" name="Picture 2" descr="Slikovni rezultat za tbf krist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0996"/>
          <a:stretch/>
        </p:blipFill>
        <p:spPr bwMode="auto">
          <a:xfrm>
            <a:off x="1259633" y="2109326"/>
            <a:ext cx="6975184" cy="421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22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668883" y="314114"/>
            <a:ext cx="447511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Zaruke kojeg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hrvatskog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su prikazane na slici Celestina Medovića? </a:t>
            </a:r>
          </a:p>
          <a:p>
            <a:pPr algn="ctr"/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aručnica se zove Jelena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Slika je sastavni dio Zlatne dvorane Hrvatskog instituta za povijest čija je zgrada stradala</a:t>
            </a:r>
          </a:p>
          <a:p>
            <a:pPr algn="ctr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 ožujskom potresu u Zagrebu.</a:t>
            </a:r>
          </a:p>
        </p:txBody>
      </p:sp>
      <p:pic>
        <p:nvPicPr>
          <p:cNvPr id="1030" name="Picture 6" descr="Slikovni rezultat za celestin medoviÄ zaruke zvonimi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7"/>
          <a:stretch/>
        </p:blipFill>
        <p:spPr bwMode="auto">
          <a:xfrm>
            <a:off x="179512" y="314114"/>
            <a:ext cx="4489370" cy="570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93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utnik 5"/>
          <p:cNvSpPr/>
          <p:nvPr/>
        </p:nvSpPr>
        <p:spPr>
          <a:xfrm>
            <a:off x="0" y="33265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Koje selo u Hrvatskoj od 2005.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organizira Vinski maraton? </a:t>
            </a:r>
            <a:endParaRPr lang="hr-HR" sz="3200" dirty="0"/>
          </a:p>
        </p:txBody>
      </p:sp>
      <p:pic>
        <p:nvPicPr>
          <p:cNvPr id="7170" name="Picture 2" descr="http://hotspots.net.hr/wp-content/uploads/2018/09/marunica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4"/>
          <a:stretch/>
        </p:blipFill>
        <p:spPr bwMode="auto">
          <a:xfrm>
            <a:off x="1010510" y="1738467"/>
            <a:ext cx="7122980" cy="466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0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" y="126635"/>
            <a:ext cx="9156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16-20.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Proizvodnja vina svoju rekordnu godinu imala je 2018. godine. Kojih pet država je ušlo u top 5 proizvođača vina u toj rekordnoj godini?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7" r="9026"/>
          <a:stretch/>
        </p:blipFill>
        <p:spPr>
          <a:xfrm>
            <a:off x="6571245" y="2262661"/>
            <a:ext cx="2325280" cy="4027939"/>
          </a:xfrm>
          <a:prstGeom prst="rect">
            <a:avLst/>
          </a:prstGeom>
        </p:spPr>
      </p:pic>
      <p:pic>
        <p:nvPicPr>
          <p:cNvPr id="5124" name="Picture 4" descr="Slikovni rezultat za vina svijet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" r="53021"/>
          <a:stretch/>
        </p:blipFill>
        <p:spPr bwMode="auto">
          <a:xfrm>
            <a:off x="3084984" y="2228559"/>
            <a:ext cx="3168352" cy="396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likovni rezultat za bijelo  vi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25" y="2204864"/>
            <a:ext cx="2692506" cy="394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18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1889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Drugi krug - odgovori</a:t>
            </a:r>
            <a:endParaRPr lang="hr-HR" sz="54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Slikovni rezultat za beer images carto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31" y="1268760"/>
            <a:ext cx="7901337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2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620688"/>
            <a:ext cx="910939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Koje prezime povezuje legendarnog glazbenika u crnom koji je prije pola stoljeća snimio live album 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zatvoru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Folsom i osvajača Wimbledona iz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1987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.?</a:t>
            </a:r>
          </a:p>
          <a:p>
            <a:pPr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Johnny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Cash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i Pat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Cash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Slikovni rezultat za folsom pris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2" t="14942" r="11191" b="8029"/>
          <a:stretch/>
        </p:blipFill>
        <p:spPr bwMode="auto">
          <a:xfrm>
            <a:off x="533255" y="3175233"/>
            <a:ext cx="4008121" cy="28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likovni rezultat za wimbledon 1987 central cour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8" t="16703" r="11257"/>
          <a:stretch/>
        </p:blipFill>
        <p:spPr bwMode="auto">
          <a:xfrm>
            <a:off x="4849117" y="3179688"/>
            <a:ext cx="4231427" cy="28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14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Povezana slika"/>
          <p:cNvPicPr>
            <a:picLocks noChangeAspect="1" noChangeArrowheads="1"/>
          </p:cNvPicPr>
          <p:nvPr/>
        </p:nvPicPr>
        <p:blipFill>
          <a:blip r:embed="rId2"/>
          <a:srcRect l="23750" r="27499"/>
          <a:stretch>
            <a:fillRect/>
          </a:stretch>
        </p:blipFill>
        <p:spPr bwMode="auto">
          <a:xfrm>
            <a:off x="3076009" y="2000796"/>
            <a:ext cx="3104451" cy="4245374"/>
          </a:xfrm>
          <a:prstGeom prst="rect">
            <a:avLst/>
          </a:prstGeom>
          <a:noFill/>
        </p:spPr>
      </p:pic>
      <p:pic>
        <p:nvPicPr>
          <p:cNvPr id="6" name="Picture 8" descr="Slikovni rezultat za ROMELU LUKAKU GOLDEN STATE JERSEY"/>
          <p:cNvPicPr>
            <a:picLocks noChangeAspect="1" noChangeArrowheads="1"/>
          </p:cNvPicPr>
          <p:nvPr/>
        </p:nvPicPr>
        <p:blipFill rotWithShape="1">
          <a:blip r:embed="rId3"/>
          <a:srcRect t="9873" r="62222" b="7859"/>
          <a:stretch/>
        </p:blipFill>
        <p:spPr bwMode="auto">
          <a:xfrm>
            <a:off x="6473926" y="2021632"/>
            <a:ext cx="2428892" cy="433726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08052" y="1354584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 Antoine Griezmann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4225" y="1364084"/>
            <a:ext cx="3128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 Romelu Lukaku</a:t>
            </a:r>
          </a:p>
        </p:txBody>
      </p:sp>
      <p:pic>
        <p:nvPicPr>
          <p:cNvPr id="1026" name="Picture 2" descr="Slikovni rezultat za pogba golden state"/>
          <p:cNvPicPr>
            <a:picLocks noChangeAspect="1" noChangeArrowheads="1"/>
          </p:cNvPicPr>
          <p:nvPr/>
        </p:nvPicPr>
        <p:blipFill rotWithShape="1">
          <a:blip r:embed="rId4"/>
          <a:srcRect t="10227" b="5333"/>
          <a:stretch/>
        </p:blipFill>
        <p:spPr bwMode="auto">
          <a:xfrm>
            <a:off x="0" y="2021632"/>
            <a:ext cx="2762049" cy="436725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33265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2-4.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O kojim sportašima je riječ?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0" y="1330300"/>
            <a:ext cx="248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Paul Pogba</a:t>
            </a:r>
          </a:p>
        </p:txBody>
      </p:sp>
    </p:spTree>
    <p:extLst>
      <p:ext uri="{BB962C8B-B14F-4D97-AF65-F5344CB8AC3E}">
        <p14:creationId xmlns:p14="http://schemas.microsoft.com/office/powerpoint/2010/main" val="136107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" y="630153"/>
            <a:ext cx="9093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glavni grad je rodno mjesto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Corto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Maltesea?</a:t>
            </a:r>
          </a:p>
          <a:p>
            <a:pPr algn="ctr"/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Valletta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glavni grad Malte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86" y="2204864"/>
            <a:ext cx="7992888" cy="396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169056" y="195984"/>
            <a:ext cx="49696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6-8.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O kojim stilovima je riječ na 10, 20 i 50 eura?</a:t>
            </a:r>
          </a:p>
          <a:p>
            <a:pPr lvl="0"/>
            <a:endParaRPr lang="hr-HR" sz="3200" b="1" dirty="0" smtClean="0"/>
          </a:p>
          <a:p>
            <a:pPr lvl="0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6. romanika</a:t>
            </a:r>
          </a:p>
          <a:p>
            <a:pPr lvl="0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7. gotika</a:t>
            </a:r>
          </a:p>
          <a:p>
            <a:pPr lvl="0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8. renesansa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Slikovni rezultat za euro novÄanice"/>
          <p:cNvSpPr>
            <a:spLocks noChangeAspect="1" noChangeArrowheads="1"/>
          </p:cNvSpPr>
          <p:nvPr/>
        </p:nvSpPr>
        <p:spPr bwMode="auto">
          <a:xfrm>
            <a:off x="3864256" y="1697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3078" name="Picture 6" descr="Slikovni rezultat za euro novÄanic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8" r="3348" b="4838"/>
          <a:stretch/>
        </p:blipFill>
        <p:spPr bwMode="auto">
          <a:xfrm>
            <a:off x="454914" y="480329"/>
            <a:ext cx="3574465" cy="258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likovni rezultat za euro novÄanic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3" t="3572" r="4764"/>
          <a:stretch/>
        </p:blipFill>
        <p:spPr bwMode="auto">
          <a:xfrm>
            <a:off x="5081448" y="3552084"/>
            <a:ext cx="3774848" cy="275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Slikovni rezultat za euro novÄanic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5" r="5312"/>
          <a:stretch/>
        </p:blipFill>
        <p:spPr bwMode="auto">
          <a:xfrm>
            <a:off x="454914" y="3546226"/>
            <a:ext cx="3584631" cy="274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Slikovni rezultat za euro novÄanice"/>
          <p:cNvSpPr>
            <a:spLocks noChangeAspect="1" noChangeArrowheads="1"/>
          </p:cNvSpPr>
          <p:nvPr/>
        </p:nvSpPr>
        <p:spPr bwMode="auto">
          <a:xfrm>
            <a:off x="61035" y="322132"/>
            <a:ext cx="500308" cy="50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4" descr="Slikovni rezultat za euro novÄanice"/>
          <p:cNvSpPr>
            <a:spLocks noChangeAspect="1" noChangeArrowheads="1"/>
          </p:cNvSpPr>
          <p:nvPr/>
        </p:nvSpPr>
        <p:spPr bwMode="auto">
          <a:xfrm>
            <a:off x="61035" y="3463816"/>
            <a:ext cx="500308" cy="50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4" descr="Slikovni rezultat za euro novÄanice"/>
          <p:cNvSpPr>
            <a:spLocks noChangeAspect="1" noChangeArrowheads="1"/>
          </p:cNvSpPr>
          <p:nvPr/>
        </p:nvSpPr>
        <p:spPr bwMode="auto">
          <a:xfrm>
            <a:off x="4660268" y="3622310"/>
            <a:ext cx="500308" cy="50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8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ic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356090"/>
              </p:ext>
            </p:extLst>
          </p:nvPr>
        </p:nvGraphicFramePr>
        <p:xfrm>
          <a:off x="323528" y="1628800"/>
          <a:ext cx="8496944" cy="3794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6"/>
                <a:gridCol w="2232248"/>
                <a:gridCol w="2160240"/>
                <a:gridCol w="216024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genocid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uvjetna</a:t>
                      </a:r>
                      <a:endParaRPr lang="hr-HR" sz="30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Prvi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Dalton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democid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3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novčana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Drugi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Grimm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ratni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tjelesna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Hladni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Wright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zločin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kazna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rat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braća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Fjodor Mihajlovič Dostojevski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Pravokutnik 1"/>
          <p:cNvSpPr/>
          <p:nvPr/>
        </p:nvSpPr>
        <p:spPr>
          <a:xfrm>
            <a:off x="395536" y="763458"/>
            <a:ext cx="3457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Asocijacija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6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6660232" y="290719"/>
            <a:ext cx="24837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Godine otvaranja čega u pojedinim  europskim državama  prikazuje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ova karta?</a:t>
            </a:r>
          </a:p>
          <a:p>
            <a:pPr lvl="0"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McDonald's</a:t>
            </a:r>
          </a:p>
        </p:txBody>
      </p:sp>
      <p:pic>
        <p:nvPicPr>
          <p:cNvPr id="1026" name="Picture 2" descr="C:\Users\dinko\Documents\mcdonalds-ye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7" y="188640"/>
            <a:ext cx="6660232" cy="619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21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1444718" y="183139"/>
            <a:ext cx="6059435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5300" b="1" dirty="0" smtClean="0">
                <a:solidFill>
                  <a:srgbClr val="96210A"/>
                </a:solidFill>
                <a:latin typeface="Times New Roman" pitchFamily="18" charset="0"/>
                <a:cs typeface="Times New Roman" pitchFamily="18" charset="0"/>
              </a:rPr>
              <a:t>Daj deset vinu</a:t>
            </a:r>
            <a:endParaRPr lang="hr-HR" sz="3600" dirty="0">
              <a:solidFill>
                <a:srgbClr val="9621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Slikovni rezultat za vina svije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30673"/>
            <a:ext cx="7725755" cy="457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77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755576" y="332656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svijetu ima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oko 50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gradova koji nose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ime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Kingston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ali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samo je jedan od njih glavni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grad. O kojoj državi je riječ? </a:t>
            </a:r>
          </a:p>
        </p:txBody>
      </p:sp>
      <p:pic>
        <p:nvPicPr>
          <p:cNvPr id="2050" name="Picture 2" descr="Slikovni rezultat za kingston jamaica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4949"/>
            <a:ext cx="9144000" cy="457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46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" y="116632"/>
            <a:ext cx="9143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grčki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filozof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je autor djela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Gozba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Simpozij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kojem Sokrat, uz nezaobilazno vino, sa svojim sugovornicima raspravlja o istinskoj ljubavi?</a:t>
            </a: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Platon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upload.wikimedia.org/wikipedia/commons/thumb/a/a8/Plato%27s_Symposium_-_Anselm_Feuerbach_-_Google_Cultural_Institute.jpg/1280px-Plato%27s_Symposium_-_Anselm_Feuerbach_-_Google_Cultural_Institu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8"/>
          <a:stretch/>
        </p:blipFill>
        <p:spPr bwMode="auto">
          <a:xfrm>
            <a:off x="1160358" y="2276872"/>
            <a:ext cx="7036587" cy="42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93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476672"/>
            <a:ext cx="9144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ajveći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vinograd u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Hrvatskoj (513 hektara) nalazi se u sklopu kojeg vinogorja?</a:t>
            </a:r>
          </a:p>
          <a:p>
            <a:pPr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Erdutsko vinogorje</a:t>
            </a:r>
          </a:p>
        </p:txBody>
      </p:sp>
      <p:pic>
        <p:nvPicPr>
          <p:cNvPr id="2050" name="Picture 2" descr="Slikovni rezultat za erdutski vinogra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11" y="2636912"/>
            <a:ext cx="7679682" cy="395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06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utnik 4"/>
          <p:cNvSpPr/>
          <p:nvPr/>
        </p:nvSpPr>
        <p:spPr>
          <a:xfrm>
            <a:off x="0" y="474480"/>
            <a:ext cx="9144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se zove vino iz Vrbnika koje se proizvodi od tamošnje autohtone sorte grožđa?</a:t>
            </a:r>
          </a:p>
          <a:p>
            <a:pPr algn="ctr"/>
            <a:endParaRPr lang="hr-H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Žlahtina</a:t>
            </a:r>
            <a:endParaRPr lang="hr-HR" sz="3200" b="1" dirty="0"/>
          </a:p>
        </p:txBody>
      </p:sp>
      <p:pic>
        <p:nvPicPr>
          <p:cNvPr id="3074" name="Picture 2" descr="Slikovni rezultat za vrbniÄko vinogor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5" y="2448992"/>
            <a:ext cx="780193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47667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 je vino (prema sorti grožđa) Isus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pretvorio vodu u pjesmi TBF-a „Krist”?</a:t>
            </a:r>
          </a:p>
          <a:p>
            <a:pPr algn="ctr"/>
            <a:r>
              <a:rPr lang="hr-HR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Plavac</a:t>
            </a:r>
            <a:endParaRPr lang="hr-H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098" name="Picture 2" descr="Slikovni rezultat za tbf krist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0996"/>
          <a:stretch/>
        </p:blipFill>
        <p:spPr bwMode="auto">
          <a:xfrm>
            <a:off x="1259633" y="2276872"/>
            <a:ext cx="6975184" cy="421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93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utnik 5"/>
          <p:cNvSpPr/>
          <p:nvPr/>
        </p:nvSpPr>
        <p:spPr>
          <a:xfrm>
            <a:off x="0" y="33265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Koje selo u Hrvatskoj od 2005.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organizira Vinski maraton?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Zmajevac</a:t>
            </a:r>
            <a:endParaRPr lang="hr-HR" sz="3200" b="1" dirty="0"/>
          </a:p>
        </p:txBody>
      </p:sp>
      <p:pic>
        <p:nvPicPr>
          <p:cNvPr id="7170" name="Picture 2" descr="http://hotspots.net.hr/wp-content/uploads/2018/09/marunica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3"/>
          <a:stretch/>
        </p:blipFill>
        <p:spPr bwMode="auto">
          <a:xfrm>
            <a:off x="898426" y="1739404"/>
            <a:ext cx="734714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43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" y="126635"/>
            <a:ext cx="915602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16-20.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Proizvodnja vina svoju rekordnu godinu imala je 2018. godine. Kojih pet država je ušlo u top 5 proizvođača vina u toj rekordnoj godini?</a:t>
            </a:r>
          </a:p>
          <a:p>
            <a:pPr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Italija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, Francuska, Španjolska, SAD i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Argentina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7" r="9026"/>
          <a:stretch/>
        </p:blipFill>
        <p:spPr>
          <a:xfrm>
            <a:off x="6571245" y="2636912"/>
            <a:ext cx="2325280" cy="4027939"/>
          </a:xfrm>
          <a:prstGeom prst="rect">
            <a:avLst/>
          </a:prstGeom>
        </p:spPr>
      </p:pic>
      <p:pic>
        <p:nvPicPr>
          <p:cNvPr id="5124" name="Picture 4" descr="Slikovni rezultat za vina svijet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" r="53021"/>
          <a:stretch/>
        </p:blipFill>
        <p:spPr bwMode="auto">
          <a:xfrm>
            <a:off x="3084984" y="2636912"/>
            <a:ext cx="3168352" cy="396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likovni rezultat za bijelo  vi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25" y="2636912"/>
            <a:ext cx="2692506" cy="394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11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udweiser : News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5" b="17800"/>
          <a:stretch/>
        </p:blipFill>
        <p:spPr bwMode="auto">
          <a:xfrm>
            <a:off x="1535186" y="471502"/>
            <a:ext cx="5832648" cy="514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niOkvir 4"/>
          <p:cNvSpPr txBox="1">
            <a:spLocks noChangeArrowheads="1"/>
          </p:cNvSpPr>
          <p:nvPr/>
        </p:nvSpPr>
        <p:spPr bwMode="auto">
          <a:xfrm>
            <a:off x="0" y="5878947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r-HR" sz="4800" b="1" dirty="0" smtClean="0">
                <a:solidFill>
                  <a:srgbClr val="96210A"/>
                </a:solidFill>
                <a:latin typeface="Times New Roman" pitchFamily="18" charset="0"/>
                <a:cs typeface="Times New Roman" pitchFamily="18" charset="0"/>
              </a:rPr>
              <a:t>Treći krug – Evo me doma</a:t>
            </a:r>
            <a:endParaRPr lang="hr-HR" sz="4800" b="1" dirty="0">
              <a:solidFill>
                <a:srgbClr val="96210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83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2987824" y="1767556"/>
            <a:ext cx="31683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6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 Asocijacija</a:t>
            </a:r>
            <a:endParaRPr lang="hr-HR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Slikovni rezultat za bitka kod salam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5" name="AutoShape 4" descr="Slikovni rezultat za bitka kod salamine"/>
          <p:cNvSpPr>
            <a:spLocks noChangeAspect="1" noChangeArrowheads="1"/>
          </p:cNvSpPr>
          <p:nvPr/>
        </p:nvSpPr>
        <p:spPr bwMode="auto">
          <a:xfrm>
            <a:off x="307975" y="39684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" name="AutoShape 4" descr="Slikovni rezultat za new yor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6" name="AutoShape 6" descr="Slikovni rezultat za new yor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AutoShape 2" descr="Slikovni rezultat za obama michel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8" name="AutoShape 4" descr="Slikovni rezultat za obama michell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9" name="AutoShape 6" descr="Slikovni rezultat za obama michelle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28680" name="Picture 8" descr="Slikovni rezultat za obama michel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3" b="22602"/>
          <a:stretch/>
        </p:blipFill>
        <p:spPr bwMode="auto">
          <a:xfrm>
            <a:off x="208839" y="225361"/>
            <a:ext cx="2607841" cy="359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2" name="Picture 10" descr="Slikovni rezultat za tom cruise top gu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/>
          <a:stretch/>
        </p:blipFill>
        <p:spPr bwMode="auto">
          <a:xfrm>
            <a:off x="200906" y="4005064"/>
            <a:ext cx="4219717" cy="265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4" name="Picture 12" descr="Slikovni rezultat za zid plaÄa izrae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" t="23249" r="31831"/>
          <a:stretch/>
        </p:blipFill>
        <p:spPr bwMode="auto">
          <a:xfrm>
            <a:off x="4716016" y="3278614"/>
            <a:ext cx="4299045" cy="337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6" name="Picture 14" descr="Slikovni rezultat za krstiÄeviÄ avioni bara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65" r="-1" b="31056"/>
          <a:stretch/>
        </p:blipFill>
        <p:spPr bwMode="auto">
          <a:xfrm>
            <a:off x="6372200" y="163232"/>
            <a:ext cx="2232248" cy="298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04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47667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Što je Marija Terezija bila Mariji Antoaneti?</a:t>
            </a:r>
          </a:p>
        </p:txBody>
      </p:sp>
      <p:pic>
        <p:nvPicPr>
          <p:cNvPr id="3074" name="Picture 2" descr="C:\Users\dinko\Documents\Predavanja\Predavanje - Povijest školstva u Valpovštini\Marija Terezij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87" y="1426422"/>
            <a:ext cx="3749675" cy="520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likovni rezultat za maria antoanet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2" t="13598" r="12852" b="14157"/>
          <a:stretch/>
        </p:blipFill>
        <p:spPr bwMode="auto">
          <a:xfrm>
            <a:off x="4845205" y="1412776"/>
            <a:ext cx="3903259" cy="520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66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/>
          <p:cNvSpPr txBox="1"/>
          <p:nvPr/>
        </p:nvSpPr>
        <p:spPr>
          <a:xfrm>
            <a:off x="0" y="33265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3-5.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O kojim hrvatskim umjetnicama je riječ?</a:t>
            </a:r>
            <a:endParaRPr lang="hr-HR" sz="3200" dirty="0"/>
          </a:p>
        </p:txBody>
      </p:sp>
      <p:sp>
        <p:nvSpPr>
          <p:cNvPr id="2" name="TekstniOkvir 1"/>
          <p:cNvSpPr txBox="1"/>
          <p:nvPr/>
        </p:nvSpPr>
        <p:spPr>
          <a:xfrm>
            <a:off x="56547" y="1293780"/>
            <a:ext cx="453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2965332" y="1289236"/>
            <a:ext cx="453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126480" y="1308698"/>
            <a:ext cx="453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inko\Documents\Predavanja\Predavanje - Dora Pejačević kao čitateljica\Predavanje - Dora Pejačević - slike uz predavanje\14. Dor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9" t="1" b="2760"/>
          <a:stretch/>
        </p:blipFill>
        <p:spPr bwMode="auto">
          <a:xfrm>
            <a:off x="6105081" y="1831919"/>
            <a:ext cx="2950157" cy="445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Slikovni rezultat za slava raÅ¡ka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28" name="Picture 4" descr="Slikovni rezultat za slava raÅ¡kaj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3"/>
          <a:stretch/>
        </p:blipFill>
        <p:spPr bwMode="auto">
          <a:xfrm>
            <a:off x="2965332" y="1819664"/>
            <a:ext cx="2925526" cy="446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likovni rezultat za ivana brliÄ maÅ¾uraniÄ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4" t="1492" r="18924" b="25199"/>
          <a:stretch/>
        </p:blipFill>
        <p:spPr bwMode="auto">
          <a:xfrm>
            <a:off x="126271" y="1847480"/>
            <a:ext cx="2612076" cy="444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63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52820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Tko su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„kraljevi”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u NBA ligi? 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Slikovni rezultat za nba sacramento kings imag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5"/>
          <a:stretch/>
        </p:blipFill>
        <p:spPr bwMode="auto">
          <a:xfrm>
            <a:off x="33537" y="1988840"/>
            <a:ext cx="9110464" cy="413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31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620687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Koje geometrijsko tijelo pronalazimo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imenu jednog hrvatskog benda?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www.hamar-media.hr/wp-content/uploads/2017/12/huzjak-20171201-Parni_Valjak-1565_photoSasaHuzja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58" y="2060848"/>
            <a:ext cx="6259283" cy="417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30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332656"/>
            <a:ext cx="9147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7-8.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Tko je svjetski prvak na slici (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) i u kojoj je disciplini (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) postao Svjetski prvak 2017.?</a:t>
            </a:r>
          </a:p>
          <a:p>
            <a:pPr algn="ctr"/>
            <a:endParaRPr lang="hr-H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tpor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844824"/>
            <a:ext cx="7128791" cy="427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76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796169"/>
              </p:ext>
            </p:extLst>
          </p:nvPr>
        </p:nvGraphicFramePr>
        <p:xfrm>
          <a:off x="251520" y="1340768"/>
          <a:ext cx="8496944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1944216"/>
                <a:gridCol w="2160240"/>
                <a:gridCol w="230425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bend</a:t>
                      </a:r>
                      <a:endParaRPr lang="hr-H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Edo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video</a:t>
                      </a:r>
                      <a:endParaRPr lang="hr-HR" sz="3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Ljubljana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Virovitica</a:t>
                      </a:r>
                      <a:endParaRPr lang="hr-H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Bare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PC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Wales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oksidacija</a:t>
                      </a:r>
                      <a:endParaRPr lang="hr-H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hrabrost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kartaška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Sv. Juraj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kstniOkvir 1"/>
          <p:cNvSpPr txBox="1"/>
          <p:nvPr/>
        </p:nvSpPr>
        <p:spPr>
          <a:xfrm>
            <a:off x="251520" y="306089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Asocijacija</a:t>
            </a:r>
          </a:p>
        </p:txBody>
      </p:sp>
    </p:spTree>
    <p:extLst>
      <p:ext uri="{BB962C8B-B14F-4D97-AF65-F5344CB8AC3E}">
        <p14:creationId xmlns:p14="http://schemas.microsoft.com/office/powerpoint/2010/main" val="365793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40466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Koji namještaj pronalazimo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u grčkoj riječi katedrala?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Slikovni rezultat za ÄakovaÄka katedrala sli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59" y="1842229"/>
            <a:ext cx="6943207" cy="462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40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0" y="69269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400" b="1" dirty="0" smtClean="0">
                <a:solidFill>
                  <a:srgbClr val="96210A"/>
                </a:solidFill>
                <a:latin typeface="Times New Roman" pitchFamily="18" charset="0"/>
                <a:cs typeface="Times New Roman" pitchFamily="18" charset="0"/>
              </a:rPr>
              <a:t>DAJ   DESET   DOKTORU</a:t>
            </a:r>
          </a:p>
        </p:txBody>
      </p:sp>
      <p:pic>
        <p:nvPicPr>
          <p:cNvPr id="2050" name="Picture 2" descr="Slikovni rezultat za dr kovac hitna sluÅ¾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55" y="1772816"/>
            <a:ext cx="7980890" cy="448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84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18864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Koji je slikar naslikao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remek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djelo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Sat anatomije dr. Nicolaesa Tulpa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Slikovni rezultat za sat anatomije dr. tulp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1" b="2723"/>
          <a:stretch/>
        </p:blipFill>
        <p:spPr bwMode="auto">
          <a:xfrm>
            <a:off x="885426" y="1628800"/>
            <a:ext cx="7620000" cy="507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27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0" y="304879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Koje je ime doktora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Housea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kojeg glumi Hugh Laurie?</a:t>
            </a:r>
          </a:p>
        </p:txBody>
      </p:sp>
      <p:pic>
        <p:nvPicPr>
          <p:cNvPr id="9218" name="Picture 2" descr="Slikovni rezultat za dr. ho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837" y="1775049"/>
            <a:ext cx="6336704" cy="474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79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kovni rezultat za Sp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2387"/>
            <a:ext cx="4464496" cy="297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likovni rezultat za dok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2387"/>
            <a:ext cx="3816424" cy="556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niOkvir 2"/>
          <p:cNvSpPr txBox="1"/>
          <p:nvPr/>
        </p:nvSpPr>
        <p:spPr>
          <a:xfrm>
            <a:off x="503548" y="3501008"/>
            <a:ext cx="46805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Iz kojeg je sporta izvorno proizašao termin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spin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doktor, a nije niti jedan od tenisa?</a:t>
            </a:r>
          </a:p>
        </p:txBody>
      </p:sp>
    </p:spTree>
    <p:extLst>
      <p:ext uri="{BB962C8B-B14F-4D97-AF65-F5344CB8AC3E}">
        <p14:creationId xmlns:p14="http://schemas.microsoft.com/office/powerpoint/2010/main" val="143495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179512" y="1685906"/>
            <a:ext cx="419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4932039" y="1685907"/>
            <a:ext cx="3923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0" y="456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14-15.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 kojem doktoru i doktorici je riječ?</a:t>
            </a:r>
          </a:p>
        </p:txBody>
      </p:sp>
      <p:pic>
        <p:nvPicPr>
          <p:cNvPr id="6148" name="Picture 4" descr="Slikovni rezultat za doktor dolitt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35" b="5375"/>
          <a:stretch/>
        </p:blipFill>
        <p:spPr bwMode="auto">
          <a:xfrm>
            <a:off x="179512" y="2270682"/>
            <a:ext cx="4334778" cy="396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Slikovni rezultat za doktorica pliÅ¡k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1" r="19593"/>
          <a:stretch/>
        </p:blipFill>
        <p:spPr bwMode="auto">
          <a:xfrm>
            <a:off x="4762652" y="2270682"/>
            <a:ext cx="4262536" cy="396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50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0" y="312737"/>
            <a:ext cx="914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oktor Who putuje kroz vrijeme i prostor u govornici koja je zapravo vremenski stroj TARDIS. Koje riječi označavaju slova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    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4 boda</a:t>
            </a:r>
          </a:p>
          <a:p>
            <a:pPr algn="ctr"/>
            <a:endParaRPr lang="hr-HR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Slikovni rezultat za dr. w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" name="AutoShape 4" descr="Slikovni rezultat za dr. wh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5" name="AutoShape 6" descr="Slikovni rezultat za dr. wh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6" name="AutoShape 8" descr="https://i.kinja-img.com/gawker-media/image/upload/s--6Sj7S90z--/c_scale,f_auto,fl_progressive,q_80,w_800/18lripk364cbhjpg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8" name="AutoShape 12" descr="https://i.kinja-img.com/gawker-media/image/upload/s--6Sj7S90z--/c_scale,f_auto,fl_progressive,q_80,w_800/18lripk364cbhjpg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8205" name="Picture 13" descr="C:\Users\dinko\Downloads\wh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5" y="2276871"/>
            <a:ext cx="6734001" cy="404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97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283968" y="587004"/>
            <a:ext cx="486003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barokni kompozitor je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1749. skladao glazbeno djelo za engleskog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kralja Georgea II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imenom „Glazba za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kraljevski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vatromet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“?</a:t>
            </a:r>
          </a:p>
          <a:p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Portret kompozitora na slici.</a:t>
            </a:r>
          </a:p>
        </p:txBody>
      </p:sp>
      <p:pic>
        <p:nvPicPr>
          <p:cNvPr id="1026" name="Picture 2" descr="George Frideric Handel by Balthasar Den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8" y="431951"/>
            <a:ext cx="4277436" cy="517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52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4716016" y="188640"/>
            <a:ext cx="44279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Tko je režirao film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Doktor Strangelove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izvrsnu crnu komediju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iz 1964. u kojoj se ukazuje na besmisao Hladnog rata?</a:t>
            </a:r>
          </a:p>
        </p:txBody>
      </p:sp>
      <p:pic>
        <p:nvPicPr>
          <p:cNvPr id="3074" name="Picture 2" descr="Slikovni rezultat za dr. strangelov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49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5364088" y="692696"/>
            <a:ext cx="3600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18-20.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Doktor vam pregledava dijelove tijela označene pod brojevima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4, 7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 8.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Što vam pregledava?</a:t>
            </a: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 4?</a:t>
            </a:r>
          </a:p>
          <a:p>
            <a:pPr algn="ctr">
              <a:lnSpc>
                <a:spcPct val="150000"/>
              </a:lnSpc>
            </a:pP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19.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 7?</a:t>
            </a:r>
          </a:p>
          <a:p>
            <a:pPr algn="ctr">
              <a:lnSpc>
                <a:spcPct val="150000"/>
              </a:lnSpc>
            </a:pP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20.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 8?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Slikovni rezultat za unutarnji probavni organi Äovje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7" y="407077"/>
            <a:ext cx="5184576" cy="508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92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udweiser : News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5" b="17800"/>
          <a:stretch/>
        </p:blipFill>
        <p:spPr bwMode="auto">
          <a:xfrm>
            <a:off x="1535186" y="471502"/>
            <a:ext cx="5832648" cy="514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niOkvir 4"/>
          <p:cNvSpPr txBox="1">
            <a:spLocks noChangeArrowheads="1"/>
          </p:cNvSpPr>
          <p:nvPr/>
        </p:nvSpPr>
        <p:spPr bwMode="auto">
          <a:xfrm>
            <a:off x="0" y="5878947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r-HR" sz="5400" b="1" dirty="0" smtClean="0">
                <a:solidFill>
                  <a:srgbClr val="96210A"/>
                </a:solidFill>
                <a:latin typeface="Times New Roman" pitchFamily="18" charset="0"/>
                <a:cs typeface="Times New Roman" pitchFamily="18" charset="0"/>
              </a:rPr>
              <a:t>Treći krug – odgovori</a:t>
            </a:r>
            <a:endParaRPr lang="hr-HR" sz="5400" b="1" dirty="0">
              <a:solidFill>
                <a:srgbClr val="9621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šljiva plava-Stenly -konzumna i rakijska VAL-MED - Finoteka hra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86" y="2924944"/>
            <a:ext cx="2072247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2987824" y="1556792"/>
            <a:ext cx="316835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Asocijacija</a:t>
            </a: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F-16 BARAK</a:t>
            </a:r>
          </a:p>
          <a:p>
            <a:pPr algn="ctr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Slikovni rezultat za bitka kod salam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5" name="AutoShape 4" descr="Slikovni rezultat za bitka kod salamine"/>
          <p:cNvSpPr>
            <a:spLocks noChangeAspect="1" noChangeArrowheads="1"/>
          </p:cNvSpPr>
          <p:nvPr/>
        </p:nvSpPr>
        <p:spPr bwMode="auto">
          <a:xfrm>
            <a:off x="307975" y="39684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" name="AutoShape 4" descr="Slikovni rezultat za new yor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6" name="AutoShape 6" descr="Slikovni rezultat za new yor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AutoShape 2" descr="Slikovni rezultat za obama michell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8" name="AutoShape 4" descr="Slikovni rezultat za obama michell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9" name="AutoShape 6" descr="Slikovni rezultat za obama michelle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28680" name="Picture 8" descr="Slikovni rezultat za obama michel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3" b="22602"/>
          <a:stretch/>
        </p:blipFill>
        <p:spPr bwMode="auto">
          <a:xfrm>
            <a:off x="208839" y="225361"/>
            <a:ext cx="2607841" cy="359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2" name="Picture 10" descr="Slikovni rezultat za tom cruise top gu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/>
          <a:stretch/>
        </p:blipFill>
        <p:spPr bwMode="auto">
          <a:xfrm>
            <a:off x="200906" y="4005064"/>
            <a:ext cx="4219717" cy="265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4" name="Picture 12" descr="Slikovni rezultat za zid plaÄa izrae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" t="23249" r="31831"/>
          <a:stretch/>
        </p:blipFill>
        <p:spPr bwMode="auto">
          <a:xfrm>
            <a:off x="4716016" y="3278614"/>
            <a:ext cx="4299045" cy="337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6" name="Picture 14" descr="Slikovni rezultat za krstiÄeviÄ avioni bara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65" r="-1" b="31056"/>
          <a:stretch/>
        </p:blipFill>
        <p:spPr bwMode="auto">
          <a:xfrm>
            <a:off x="6372200" y="163232"/>
            <a:ext cx="2232248" cy="298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26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359251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Što je Marija Terezija bila Mariji Antoaneti?</a:t>
            </a: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majka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dinko\Documents\Predavanja\Predavanje - Povijest školstva u Valpovštini\Marija Terezij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87" y="1426422"/>
            <a:ext cx="3749675" cy="520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likovni rezultat za maria antoanet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2" t="13598" r="12852" b="14157"/>
          <a:stretch/>
        </p:blipFill>
        <p:spPr bwMode="auto">
          <a:xfrm>
            <a:off x="4845205" y="1412776"/>
            <a:ext cx="3903259" cy="520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71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/>
          <p:cNvSpPr txBox="1"/>
          <p:nvPr/>
        </p:nvSpPr>
        <p:spPr>
          <a:xfrm>
            <a:off x="0" y="33265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3-5.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O kojim hrvatskim umjetnicama je riječ?</a:t>
            </a:r>
            <a:endParaRPr lang="hr-HR" sz="3200" dirty="0"/>
          </a:p>
        </p:txBody>
      </p:sp>
      <p:sp>
        <p:nvSpPr>
          <p:cNvPr id="2" name="TekstniOkvir 1"/>
          <p:cNvSpPr txBox="1"/>
          <p:nvPr/>
        </p:nvSpPr>
        <p:spPr>
          <a:xfrm>
            <a:off x="56547" y="1218671"/>
            <a:ext cx="268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 Ivana Brlić Mažuranić</a:t>
            </a:r>
            <a:endParaRPr lang="hr-H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2965332" y="1289236"/>
            <a:ext cx="2542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 Slava Raškaj</a:t>
            </a:r>
            <a:endParaRPr lang="hr-H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126480" y="1308698"/>
            <a:ext cx="2928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 Dora Pejačević</a:t>
            </a:r>
            <a:endParaRPr lang="hr-HR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inko\Documents\Predavanja\Predavanje - Dora Pejačević kao čitateljica\Predavanje - Dora Pejačević - slike uz predavanje\14. Dor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9" t="1" b="2760"/>
          <a:stretch/>
        </p:blipFill>
        <p:spPr bwMode="auto">
          <a:xfrm>
            <a:off x="6105081" y="2177049"/>
            <a:ext cx="2950157" cy="445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Slikovni rezultat za slava raÅ¡ka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28" name="Picture 4" descr="Slikovni rezultat za slava raÅ¡kaj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3"/>
          <a:stretch/>
        </p:blipFill>
        <p:spPr bwMode="auto">
          <a:xfrm>
            <a:off x="2965332" y="2177049"/>
            <a:ext cx="2925526" cy="446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likovni rezultat za ivana brliÄ maÅ¾uraniÄ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4" t="1492" r="18924" b="25199"/>
          <a:stretch/>
        </p:blipFill>
        <p:spPr bwMode="auto">
          <a:xfrm>
            <a:off x="126271" y="2204864"/>
            <a:ext cx="2612076" cy="444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5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260648"/>
            <a:ext cx="9144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Koje geometrijsko tijelo pronalazimo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imenu jednog hrvatskog benda?</a:t>
            </a:r>
          </a:p>
          <a:p>
            <a:pPr lvl="0"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Parni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valjak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www.hamar-media.hr/wp-content/uploads/2017/12/huzjak-20171201-Parni_Valjak-1565_photoSasaHuzja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58" y="2348880"/>
            <a:ext cx="6259283" cy="417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04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188640"/>
            <a:ext cx="91475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7-8.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Tko je svjetski prvak na slici (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) i u kojoj je disciplini (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) postao Svjetski prvak 2017.?</a:t>
            </a:r>
          </a:p>
          <a:p>
            <a:pPr algn="ctr"/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7. Tin Srbić	 8. preča (gimnastika)</a:t>
            </a:r>
          </a:p>
        </p:txBody>
      </p:sp>
      <p:pic>
        <p:nvPicPr>
          <p:cNvPr id="1026" name="Picture 2" descr="tpor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2132856"/>
            <a:ext cx="7128791" cy="427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78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676133"/>
              </p:ext>
            </p:extLst>
          </p:nvPr>
        </p:nvGraphicFramePr>
        <p:xfrm>
          <a:off x="251520" y="1340768"/>
          <a:ext cx="8496944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1944216"/>
                <a:gridCol w="2160240"/>
                <a:gridCol w="230425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bend</a:t>
                      </a:r>
                      <a:endParaRPr lang="hr-H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Edo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video</a:t>
                      </a:r>
                      <a:endParaRPr lang="hr-HR" sz="3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Ljubljana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Virovitica</a:t>
                      </a:r>
                      <a:endParaRPr lang="hr-H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Bare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PC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Wales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oksidacija</a:t>
                      </a:r>
                      <a:endParaRPr lang="hr-H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hrabrost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kartaška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Sv. Juraj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vatra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majka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igra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zmaj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Daenerys Targaryen – majka zmajeva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kstniOkvir 1"/>
          <p:cNvSpPr txBox="1"/>
          <p:nvPr/>
        </p:nvSpPr>
        <p:spPr>
          <a:xfrm>
            <a:off x="251520" y="306089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Asocijacija</a:t>
            </a:r>
          </a:p>
        </p:txBody>
      </p:sp>
    </p:spTree>
    <p:extLst>
      <p:ext uri="{BB962C8B-B14F-4D97-AF65-F5344CB8AC3E}">
        <p14:creationId xmlns:p14="http://schemas.microsoft.com/office/powerpoint/2010/main" val="52660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40466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Koji namještaj pronalazimo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u grčkoj riječi katedrala?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stolica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Slikovni rezultat za ÄakovaÄka katedrala sli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59" y="1842229"/>
            <a:ext cx="6943207" cy="462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90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54868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Na kojem je kontinentu prirodno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stanište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kraljevskih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pitona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098" name="Picture 2" descr="Slikovni rezultat za royal pyth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1"/>
          <a:stretch/>
        </p:blipFill>
        <p:spPr bwMode="auto">
          <a:xfrm>
            <a:off x="508858" y="2204864"/>
            <a:ext cx="825799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87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0" y="69269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400" b="1" dirty="0" smtClean="0">
                <a:solidFill>
                  <a:srgbClr val="96210A"/>
                </a:solidFill>
                <a:latin typeface="Times New Roman" pitchFamily="18" charset="0"/>
                <a:cs typeface="Times New Roman" pitchFamily="18" charset="0"/>
              </a:rPr>
              <a:t>DAJ   DESET   DOKTORU</a:t>
            </a:r>
          </a:p>
        </p:txBody>
      </p:sp>
      <p:pic>
        <p:nvPicPr>
          <p:cNvPr id="2050" name="Picture 2" descr="Slikovni rezultat za dr kovac hitna sluÅ¾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55" y="1772816"/>
            <a:ext cx="7980890" cy="448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45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18864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Koji je slikara naslikao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remek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djelo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Sat anatomije dr. Nicolaesa Tulpa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Rembrandt</a:t>
            </a:r>
          </a:p>
        </p:txBody>
      </p:sp>
      <p:pic>
        <p:nvPicPr>
          <p:cNvPr id="5122" name="Picture 2" descr="Slikovni rezultat za sat anatomije dr. tulp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1" b="2723"/>
          <a:stretch/>
        </p:blipFill>
        <p:spPr bwMode="auto">
          <a:xfrm>
            <a:off x="885426" y="1628800"/>
            <a:ext cx="7620000" cy="507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4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0" y="304879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Koje je ime doktora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Housea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kojeg glumi Hugh Laurie?</a:t>
            </a:r>
            <a:r>
              <a:rPr lang="hr-HR" sz="3200" b="1" dirty="0"/>
              <a:t>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Gregory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Slikovni rezultat za dr. ho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837" y="1775049"/>
            <a:ext cx="6336704" cy="474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24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kovni rezultat za Sp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2387"/>
            <a:ext cx="4464496" cy="297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likovni rezultat za dok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2387"/>
            <a:ext cx="3816424" cy="556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niOkvir 2"/>
          <p:cNvSpPr txBox="1"/>
          <p:nvPr/>
        </p:nvSpPr>
        <p:spPr>
          <a:xfrm>
            <a:off x="503548" y="3501008"/>
            <a:ext cx="4680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Iz kojeg je sporta izvorno proizašao termin spin doktor, a nije niti jedan od tenisa?</a:t>
            </a: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kriket</a:t>
            </a:r>
          </a:p>
        </p:txBody>
      </p:sp>
    </p:spTree>
    <p:extLst>
      <p:ext uri="{BB962C8B-B14F-4D97-AF65-F5344CB8AC3E}">
        <p14:creationId xmlns:p14="http://schemas.microsoft.com/office/powerpoint/2010/main" val="297323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179512" y="1685906"/>
            <a:ext cx="419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14. Doktor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Dolittle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4932039" y="1685907"/>
            <a:ext cx="3923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15. Doktorica Pliško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0" y="456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14-15.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 kojem doktoru i doktorici je riječ?</a:t>
            </a:r>
          </a:p>
        </p:txBody>
      </p:sp>
      <p:pic>
        <p:nvPicPr>
          <p:cNvPr id="6148" name="Picture 4" descr="Slikovni rezultat za doktor dolitt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35" b="5375"/>
          <a:stretch/>
        </p:blipFill>
        <p:spPr bwMode="auto">
          <a:xfrm>
            <a:off x="179512" y="2270682"/>
            <a:ext cx="4334778" cy="396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Slikovni rezultat za doktorica pliÅ¡k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1" r="19593"/>
          <a:stretch/>
        </p:blipFill>
        <p:spPr bwMode="auto">
          <a:xfrm>
            <a:off x="4762652" y="2270682"/>
            <a:ext cx="4262536" cy="396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01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0" y="312737"/>
            <a:ext cx="91440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oktor Who putuje kroz vrijeme i prostor u govornici koja je zapravo vremenski stroj TARDIS. Koje riječi označavaju slova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    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4 boda</a:t>
            </a:r>
          </a:p>
          <a:p>
            <a:pPr algn="ctr"/>
            <a:endParaRPr lang="hr-HR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and Relative Dimension in Space (TARDIS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Slikovni rezultat za dr. w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" name="AutoShape 4" descr="Slikovni rezultat za dr. wh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5" name="AutoShape 6" descr="Slikovni rezultat za dr. wh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6" name="AutoShape 8" descr="https://i.kinja-img.com/gawker-media/image/upload/s--6Sj7S90z--/c_scale,f_auto,fl_progressive,q_80,w_800/18lripk364cbhjpg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8" name="AutoShape 12" descr="https://i.kinja-img.com/gawker-media/image/upload/s--6Sj7S90z--/c_scale,f_auto,fl_progressive,q_80,w_800/18lripk364cbhjpg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8205" name="Picture 13" descr="C:\Users\dinko\Downloads\wh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422" y="2788287"/>
            <a:ext cx="6507733" cy="39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07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4716016" y="188640"/>
            <a:ext cx="442798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Tko je režirao film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Doktor Strangelove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izvrsnu crnu komediju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iz 1964. u kojoj se ukazuje na besmisao Hladnog rata?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Stanley Kubrick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Slikovni rezultat za dr. strangelov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85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5364088" y="692696"/>
            <a:ext cx="3600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18-20.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Doktor vam pregledava dijelove tijela označene pod brojevima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4, 7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 8.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Što vam pregledava?</a:t>
            </a: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4 - jetra</a:t>
            </a:r>
          </a:p>
          <a:p>
            <a:pPr>
              <a:lnSpc>
                <a:spcPct val="150000"/>
              </a:lnSpc>
            </a:pP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19.  7 - gušterača</a:t>
            </a:r>
          </a:p>
          <a:p>
            <a:pPr>
              <a:lnSpc>
                <a:spcPct val="150000"/>
              </a:lnSpc>
            </a:pP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20.  8 - slezena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Slikovni rezultat za unutarnji probavni organi Äovje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7" y="407077"/>
            <a:ext cx="5184576" cy="508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4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620688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Pozdrav svim kviz igračima/cama i ekipama  </a:t>
            </a:r>
          </a:p>
          <a:p>
            <a:pPr lvl="0" algn="ctr"/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osobito ekipama: Dalje, Bipsići, Bezimeni,</a:t>
            </a:r>
          </a:p>
          <a:p>
            <a:pPr lvl="0" algn="ctr"/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Kgh u čžš, Lord of the Drinks, Protjera, </a:t>
            </a:r>
          </a:p>
          <a:p>
            <a:pPr lvl="0" algn="ctr"/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Gem-set-meč, Korumpirani monstrumi,</a:t>
            </a:r>
          </a:p>
          <a:p>
            <a:pPr lvl="0" algn="ctr"/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Jana C, Sretna budućnost</a:t>
            </a:r>
            <a:r>
              <a:rPr lang="hr-HR" sz="3600" dirty="0">
                <a:latin typeface="Times New Roman" pitchFamily="18" charset="0"/>
                <a:cs typeface="Times New Roman" pitchFamily="18" charset="0"/>
              </a:rPr>
              <a:t>, Zlatko Fijan, </a:t>
            </a:r>
            <a:endParaRPr lang="hr-HR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Družba iznimne gospode, Brucoši,</a:t>
            </a:r>
          </a:p>
          <a:p>
            <a:pPr algn="ctr"/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Sveti </a:t>
            </a:r>
            <a:r>
              <a:rPr lang="hr-HR" sz="3600" dirty="0">
                <a:latin typeface="Times New Roman" pitchFamily="18" charset="0"/>
                <a:cs typeface="Times New Roman" pitchFamily="18" charset="0"/>
              </a:rPr>
              <a:t>Trifon Fit Club, Tri tjedna,</a:t>
            </a:r>
          </a:p>
          <a:p>
            <a:pPr lvl="0" algn="ctr"/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Oštri Gang</a:t>
            </a:r>
            <a:r>
              <a:rPr lang="hr-HR" sz="3600" dirty="0">
                <a:latin typeface="Times New Roman" pitchFamily="18" charset="0"/>
                <a:cs typeface="Times New Roman" pitchFamily="18" charset="0"/>
              </a:rPr>
              <a:t>, Mutikaše, 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DiD i</a:t>
            </a:r>
          </a:p>
          <a:p>
            <a:pPr lvl="0" algn="ctr"/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Vedran Galeta novi profil. </a:t>
            </a:r>
          </a:p>
          <a:p>
            <a:pPr lvl="0"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Sretno i vidimo se uskoro!</a:t>
            </a:r>
          </a:p>
        </p:txBody>
      </p:sp>
      <p:sp>
        <p:nvSpPr>
          <p:cNvPr id="3" name="AutoShape 4" descr="Slikovni rezultat za howard flor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6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-108520" y="188972"/>
            <a:ext cx="9252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6000" b="1" dirty="0" smtClean="0">
                <a:solidFill>
                  <a:srgbClr val="96210A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hr-HR" sz="6000" b="1" dirty="0">
              <a:solidFill>
                <a:srgbClr val="9621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Slikovni rezultat za beer images carto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pic>
        <p:nvPicPr>
          <p:cNvPr id="1026" name="Picture 2" descr="C:\Users\dinko\Documents\Kvizovi\Materijal za kviz\PUB kviz Rombe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" y="0"/>
            <a:ext cx="9134908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04248" y="5373216"/>
            <a:ext cx="2088232" cy="14847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Autor kviza</a:t>
            </a:r>
          </a:p>
          <a:p>
            <a:pPr algn="ctr"/>
            <a:r>
              <a:rPr lang="hr-HR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Dinko </a:t>
            </a:r>
            <a:r>
              <a:rPr lang="hr-HR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Župan</a:t>
            </a:r>
          </a:p>
        </p:txBody>
      </p:sp>
      <p:sp>
        <p:nvSpPr>
          <p:cNvPr id="8" name="Rectangle 7"/>
          <p:cNvSpPr/>
          <p:nvPr/>
        </p:nvSpPr>
        <p:spPr>
          <a:xfrm>
            <a:off x="130246" y="5532317"/>
            <a:ext cx="2353522" cy="12241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130246" y="5532318"/>
            <a:ext cx="2353522" cy="12241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Vidimo se idući četvrtak na</a:t>
            </a:r>
          </a:p>
          <a:p>
            <a:pPr algn="ctr"/>
            <a:r>
              <a:rPr lang="hr-HR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valpovstina.info</a:t>
            </a:r>
            <a:endParaRPr lang="hr-HR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84168" y="2780928"/>
            <a:ext cx="3059832" cy="18722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TextBox 10"/>
          <p:cNvSpPr txBox="1"/>
          <p:nvPr/>
        </p:nvSpPr>
        <p:spPr>
          <a:xfrm>
            <a:off x="6084168" y="2780928"/>
            <a:ext cx="3059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Evo me doma</a:t>
            </a:r>
            <a:endParaRPr lang="hr-HR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49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2939</TotalTime>
  <Words>1989</Words>
  <Application>Microsoft Office PowerPoint</Application>
  <PresentationFormat>Prikaz na zaslonu (4:3)</PresentationFormat>
  <Paragraphs>379</Paragraphs>
  <Slides>99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99</vt:i4>
      </vt:variant>
    </vt:vector>
  </HeadingPairs>
  <TitlesOfParts>
    <vt:vector size="100" baseType="lpstr">
      <vt:lpstr>Office tema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Company>Hrvatski institut za povijest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Borba žena za pravo glasa od kraja 18. do početka 20. st.</dc:title>
  <dc:creator>Dinko Župan</dc:creator>
  <cp:lastModifiedBy>Vladimir Vazdar</cp:lastModifiedBy>
  <cp:revision>216</cp:revision>
  <dcterms:created xsi:type="dcterms:W3CDTF">2014-03-07T14:19:50Z</dcterms:created>
  <dcterms:modified xsi:type="dcterms:W3CDTF">2020-04-09T14:06:31Z</dcterms:modified>
</cp:coreProperties>
</file>