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556" r:id="rId2"/>
    <p:sldId id="558" r:id="rId3"/>
    <p:sldId id="697" r:id="rId4"/>
    <p:sldId id="698" r:id="rId5"/>
    <p:sldId id="572" r:id="rId6"/>
    <p:sldId id="581" r:id="rId7"/>
    <p:sldId id="582" r:id="rId8"/>
    <p:sldId id="561" r:id="rId9"/>
    <p:sldId id="573" r:id="rId10"/>
    <p:sldId id="574" r:id="rId11"/>
    <p:sldId id="576" r:id="rId12"/>
    <p:sldId id="585" r:id="rId13"/>
    <p:sldId id="578" r:id="rId14"/>
    <p:sldId id="584" r:id="rId15"/>
    <p:sldId id="580" r:id="rId16"/>
    <p:sldId id="567" r:id="rId17"/>
    <p:sldId id="587" r:id="rId18"/>
    <p:sldId id="589" r:id="rId19"/>
    <p:sldId id="569" r:id="rId20"/>
    <p:sldId id="615" r:id="rId21"/>
    <p:sldId id="592" r:id="rId22"/>
    <p:sldId id="594" r:id="rId23"/>
    <p:sldId id="699" r:id="rId24"/>
    <p:sldId id="595" r:id="rId25"/>
    <p:sldId id="596" r:id="rId26"/>
    <p:sldId id="597" r:id="rId27"/>
    <p:sldId id="598" r:id="rId28"/>
    <p:sldId id="599" r:id="rId29"/>
    <p:sldId id="600" r:id="rId30"/>
    <p:sldId id="601" r:id="rId31"/>
    <p:sldId id="602" r:id="rId32"/>
    <p:sldId id="700" r:id="rId33"/>
    <p:sldId id="605" r:id="rId34"/>
    <p:sldId id="606" r:id="rId35"/>
    <p:sldId id="607" r:id="rId36"/>
    <p:sldId id="608" r:id="rId37"/>
    <p:sldId id="610" r:id="rId38"/>
    <p:sldId id="616" r:id="rId39"/>
    <p:sldId id="614" r:id="rId40"/>
    <p:sldId id="617" r:id="rId41"/>
    <p:sldId id="618" r:id="rId42"/>
    <p:sldId id="619" r:id="rId43"/>
    <p:sldId id="620" r:id="rId44"/>
    <p:sldId id="621" r:id="rId45"/>
    <p:sldId id="622" r:id="rId46"/>
    <p:sldId id="623" r:id="rId47"/>
    <p:sldId id="624" r:id="rId48"/>
    <p:sldId id="625" r:id="rId49"/>
    <p:sldId id="626" r:id="rId50"/>
    <p:sldId id="627" r:id="rId51"/>
    <p:sldId id="628" r:id="rId52"/>
    <p:sldId id="629" r:id="rId53"/>
    <p:sldId id="630" r:id="rId54"/>
    <p:sldId id="631" r:id="rId55"/>
    <p:sldId id="632" r:id="rId56"/>
    <p:sldId id="633" r:id="rId57"/>
    <p:sldId id="634" r:id="rId58"/>
    <p:sldId id="635" r:id="rId59"/>
    <p:sldId id="636" r:id="rId60"/>
    <p:sldId id="637" r:id="rId61"/>
    <p:sldId id="638" r:id="rId62"/>
    <p:sldId id="639" r:id="rId63"/>
    <p:sldId id="640" r:id="rId64"/>
    <p:sldId id="641" r:id="rId65"/>
    <p:sldId id="642" r:id="rId66"/>
    <p:sldId id="643" r:id="rId67"/>
    <p:sldId id="644" r:id="rId68"/>
    <p:sldId id="645" r:id="rId69"/>
    <p:sldId id="646" r:id="rId70"/>
    <p:sldId id="647" r:id="rId71"/>
    <p:sldId id="648" r:id="rId72"/>
    <p:sldId id="649" r:id="rId73"/>
    <p:sldId id="650" r:id="rId74"/>
    <p:sldId id="701" r:id="rId75"/>
    <p:sldId id="652" r:id="rId76"/>
    <p:sldId id="691" r:id="rId77"/>
    <p:sldId id="654" r:id="rId78"/>
    <p:sldId id="655" r:id="rId79"/>
    <p:sldId id="656" r:id="rId80"/>
    <p:sldId id="657" r:id="rId81"/>
    <p:sldId id="658" r:id="rId82"/>
    <p:sldId id="659" r:id="rId83"/>
    <p:sldId id="660" r:id="rId84"/>
    <p:sldId id="661" r:id="rId85"/>
    <p:sldId id="662" r:id="rId86"/>
    <p:sldId id="663" r:id="rId87"/>
    <p:sldId id="664" r:id="rId88"/>
    <p:sldId id="665" r:id="rId89"/>
    <p:sldId id="694" r:id="rId90"/>
    <p:sldId id="667" r:id="rId91"/>
    <p:sldId id="693" r:id="rId92"/>
    <p:sldId id="669" r:id="rId93"/>
    <p:sldId id="670" r:id="rId94"/>
    <p:sldId id="702" r:id="rId95"/>
    <p:sldId id="672" r:id="rId96"/>
    <p:sldId id="692" r:id="rId97"/>
    <p:sldId id="674" r:id="rId98"/>
    <p:sldId id="675" r:id="rId99"/>
    <p:sldId id="676" r:id="rId100"/>
    <p:sldId id="677" r:id="rId101"/>
    <p:sldId id="678" r:id="rId102"/>
    <p:sldId id="679" r:id="rId103"/>
    <p:sldId id="680" r:id="rId104"/>
    <p:sldId id="681" r:id="rId105"/>
    <p:sldId id="682" r:id="rId106"/>
    <p:sldId id="683" r:id="rId107"/>
    <p:sldId id="684" r:id="rId108"/>
    <p:sldId id="685" r:id="rId109"/>
    <p:sldId id="696" r:id="rId110"/>
    <p:sldId id="687" r:id="rId111"/>
    <p:sldId id="695" r:id="rId112"/>
    <p:sldId id="690" r:id="rId113"/>
    <p:sldId id="689" r:id="rId1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1406"/>
    <a:srgbClr val="244C25"/>
    <a:srgbClr val="404F21"/>
    <a:srgbClr val="962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Srednji stil 1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2" autoAdjust="0"/>
  </p:normalViewPr>
  <p:slideViewPr>
    <p:cSldViewPr>
      <p:cViewPr>
        <p:scale>
          <a:sx n="70" d="100"/>
          <a:sy n="70" d="100"/>
        </p:scale>
        <p:origin x="-133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A3BDF-12FF-49DF-ABBB-83941C61CDB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AD5FA-9DC2-4EA3-A2AA-AFA4058CA1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598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84DFF-4692-426F-95DD-C8322944A240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33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E8EE-DAE3-4317-8763-F8C132ADB262}" type="slidenum">
              <a:rPr lang="hr-HR" smtClean="0"/>
              <a:pPr/>
              <a:t>95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928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E8EE-DAE3-4317-8763-F8C132ADB262}" type="slidenum">
              <a:rPr lang="hr-HR" smtClean="0"/>
              <a:pPr/>
              <a:t>96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92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E8EE-DAE3-4317-8763-F8C132ADB262}" type="slidenum">
              <a:rPr lang="hr-HR" smtClean="0"/>
              <a:pPr/>
              <a:t>98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92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84DFF-4692-426F-95DD-C8322944A240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33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E8EE-DAE3-4317-8763-F8C132ADB262}" type="slidenum">
              <a:rPr lang="hr-HR" smtClean="0"/>
              <a:pPr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5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AD5FA-9DC2-4EA3-A2AA-AFA4058CA15A}" type="slidenum">
              <a:rPr lang="hr-HR" smtClean="0"/>
              <a:t>55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6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E8EE-DAE3-4317-8763-F8C132ADB262}" type="slidenum">
              <a:rPr lang="hr-HR" smtClean="0"/>
              <a:pPr/>
              <a:t>63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5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AD5FA-9DC2-4EA3-A2AA-AFA4058CA15A}" type="slidenum">
              <a:rPr lang="hr-HR" smtClean="0"/>
              <a:t>71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6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E8EE-DAE3-4317-8763-F8C132ADB262}" type="slidenum">
              <a:rPr lang="hr-HR" smtClean="0"/>
              <a:pPr/>
              <a:t>75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92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E8EE-DAE3-4317-8763-F8C132ADB262}" type="slidenum">
              <a:rPr lang="hr-HR" smtClean="0"/>
              <a:pPr/>
              <a:t>76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92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E8EE-DAE3-4317-8763-F8C132ADB262}" type="slidenum">
              <a:rPr lang="hr-HR" smtClean="0"/>
              <a:pPr/>
              <a:t>78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92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3964-D4D4-498F-ACD0-8967447A9D90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52D0F-2888-4812-AE4C-95A46ECBD91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-108520" y="188972"/>
            <a:ext cx="925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96210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hr-HR" sz="6000" b="1" dirty="0">
              <a:solidFill>
                <a:srgbClr val="9621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Slikovni rezultat za beer images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pic>
        <p:nvPicPr>
          <p:cNvPr id="1026" name="Picture 2" descr="C:\Users\dinko\Documents\Kvizovi\Materijal za kviz\PUB kviz Ro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" y="0"/>
            <a:ext cx="91349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6107815" y="2799810"/>
            <a:ext cx="2987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b="1" dirty="0" smtClean="0">
                <a:latin typeface="Algerian" pitchFamily="82" charset="0"/>
                <a:cs typeface="Arial" pitchFamily="34" charset="0"/>
              </a:rPr>
              <a:t> XXI.</a:t>
            </a:r>
            <a:endParaRPr lang="hr-HR" sz="10000" b="1" dirty="0">
              <a:latin typeface="Algerian" pitchFamily="82" charset="0"/>
              <a:cs typeface="Arial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089213" y="2388366"/>
            <a:ext cx="3054788" cy="23367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5700" b="1" dirty="0" smtClean="0">
                <a:solidFill>
                  <a:srgbClr val="96210A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r-HR" sz="4800" b="1" dirty="0" smtClean="0">
                <a:solidFill>
                  <a:srgbClr val="96210A"/>
                </a:solidFill>
                <a:latin typeface="Times New Roman" pitchFamily="18" charset="0"/>
                <a:cs typeface="Times New Roman" pitchFamily="18" charset="0"/>
              </a:rPr>
              <a:t>Evo me doma</a:t>
            </a:r>
            <a:endParaRPr lang="hr-HR" sz="4800" b="1" dirty="0">
              <a:solidFill>
                <a:srgbClr val="9621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248" y="5544409"/>
            <a:ext cx="2088232" cy="1295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2400" dirty="0" smtClean="0">
                <a:solidFill>
                  <a:srgbClr val="96210A"/>
                </a:solidFill>
                <a:latin typeface="Times New Roman" pitchFamily="18" charset="0"/>
                <a:cs typeface="Times New Roman" pitchFamily="18" charset="0"/>
              </a:rPr>
              <a:t>Autor kviza</a:t>
            </a:r>
          </a:p>
          <a:p>
            <a:pPr algn="ctr">
              <a:lnSpc>
                <a:spcPct val="150000"/>
              </a:lnSpc>
            </a:pPr>
            <a:r>
              <a:rPr lang="hr-HR" sz="2400" dirty="0" smtClean="0">
                <a:solidFill>
                  <a:srgbClr val="96210A"/>
                </a:solidFill>
                <a:latin typeface="Times New Roman" pitchFamily="18" charset="0"/>
                <a:cs typeface="Times New Roman" pitchFamily="18" charset="0"/>
              </a:rPr>
              <a:t>Dinko </a:t>
            </a:r>
            <a:r>
              <a:rPr lang="hr-HR" sz="2400" dirty="0">
                <a:solidFill>
                  <a:srgbClr val="96210A"/>
                </a:solidFill>
                <a:latin typeface="Times New Roman" pitchFamily="18" charset="0"/>
                <a:cs typeface="Times New Roman" pitchFamily="18" charset="0"/>
              </a:rPr>
              <a:t>Župan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732" y="5373216"/>
            <a:ext cx="2247801" cy="14671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b="1" dirty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it-IT" b="1" dirty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Judi, evo me doma</a:t>
            </a:r>
            <a:br>
              <a:rPr lang="it-IT" b="1" dirty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dirty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Ne dan se ovi put</a:t>
            </a:r>
            <a:br>
              <a:rPr lang="it-IT" b="1" dirty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dirty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Nigdi od ovog stola</a:t>
            </a:r>
            <a:r>
              <a:rPr lang="hr-HR" b="1" dirty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4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04048" y="692696"/>
            <a:ext cx="3435927" cy="3240360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 </a:t>
            </a:r>
            <a:r>
              <a:rPr lang="hr-H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 boje </a:t>
            </a: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čizme koje je</a:t>
            </a:r>
          </a:p>
          <a:p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Julija Roberts</a:t>
            </a:r>
          </a:p>
          <a:p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nosila u filmu</a:t>
            </a:r>
          </a:p>
          <a:p>
            <a:r>
              <a:rPr lang="hr-H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Pretty Woman</a:t>
            </a: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AutoShape 2" descr="Slikovni rezultat za KaraÅ¡icka republik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2" descr="Slikovni rezultat za pretty wo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0" name="Picture 6" descr="Slikovni rezultat za pretty wo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8787" r="38056" b="37093"/>
          <a:stretch/>
        </p:blipFill>
        <p:spPr bwMode="auto">
          <a:xfrm>
            <a:off x="612774" y="476672"/>
            <a:ext cx="4247257" cy="59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88640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0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Jedan od najboljih hrvatskih strip autora zasigurno je Radovan Domagoj Devlić. Kako se zove njegov SF strip koji nosi naslov prema jednom izgubljenom gradu?</a:t>
            </a:r>
          </a:p>
          <a:p>
            <a:pPr algn="ctr"/>
            <a:endParaRPr lang="hr-H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000" b="1" dirty="0" smtClean="0">
                <a:latin typeface="Times New Roman" pitchFamily="18" charset="0"/>
                <a:cs typeface="Times New Roman" pitchFamily="18" charset="0"/>
              </a:rPr>
              <a:t>Machu Picchu</a:t>
            </a:r>
            <a:endParaRPr lang="hr-HR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2855344" cy="39047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79340"/>
            <a:ext cx="2612345" cy="38845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69232"/>
            <a:ext cx="2992141" cy="39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0" y="5229200"/>
            <a:ext cx="9144000" cy="14700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Daj deset odgovorima koji</a:t>
            </a:r>
          </a:p>
          <a:p>
            <a:r>
              <a:rPr lang="hr-HR" sz="5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hr-HR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apočinju na isto slovo</a:t>
            </a:r>
            <a:endParaRPr lang="hr-H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likovni rezultat za abec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0" y="404664"/>
            <a:ext cx="79354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2662" y="1733911"/>
            <a:ext cx="810941" cy="849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2327498" y="1702489"/>
            <a:ext cx="726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9048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41242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Mateo Kovačić 2019. iz Reala prelazi u koji klub?</a:t>
            </a:r>
          </a:p>
          <a:p>
            <a:pPr algn="ctr"/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Chelsea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rimera: Mateo Kovačić i Šime Vrsaljko igrali u pobjedam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44824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62339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Kako se zove strateška računalna igra koju je napravio </a:t>
            </a:r>
            <a:r>
              <a:rPr lang="hr-HR" sz="3200" dirty="0" err="1" smtClean="0"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err="1" smtClean="0">
                <a:latin typeface="Times New Roman" pitchFamily="18" charset="0"/>
                <a:cs typeface="Times New Roman" pitchFamily="18" charset="0"/>
              </a:rPr>
              <a:t>Meier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, a objavljena 1991. godine?</a:t>
            </a:r>
          </a:p>
          <a:p>
            <a:pPr algn="ctr"/>
            <a:endParaRPr lang="hr-H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Civilizacija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Slikovni rezultat za sid meier's civ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488834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332656"/>
            <a:ext cx="53640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Drugi svjetski prvak u šahu bio je Emanuel Lasker koji je titulu nosio 27 godina. </a:t>
            </a:r>
          </a:p>
          <a:p>
            <a:pPr lvl="0"/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Kako se zove šahist koji je 1921. u Havani pobijedio Laskera i osvojio titulu svjetskog prvaka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koju je nosio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do 1927. ?</a:t>
            </a:r>
          </a:p>
          <a:p>
            <a:pPr lvl="0" algn="ctr"/>
            <a:endParaRPr lang="hr-HR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Jose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 Capablanca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likovni rezultat za capablanca ch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79"/>
          <a:stretch/>
        </p:blipFill>
        <p:spPr bwMode="auto">
          <a:xfrm>
            <a:off x="5477059" y="476671"/>
            <a:ext cx="3506575" cy="42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338273"/>
            <a:ext cx="910885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Kako se zove najutvrđeniji dio neke velike utvrde ili grada koji čini zadnju fortifikacijsku crtu obrane?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Belišću postoji objekt koji nosi taj naziv.</a:t>
            </a:r>
          </a:p>
          <a:p>
            <a:pPr algn="ctr"/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citadela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citad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9"/>
          <a:stretch/>
        </p:blipFill>
        <p:spPr bwMode="auto">
          <a:xfrm>
            <a:off x="1134045" y="2852936"/>
            <a:ext cx="6840760" cy="36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-31189" y="260648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Tko je u svojoj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postimpresionističkoj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fazi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 startAt="1890"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naslikao ovu sliku kartaša?</a:t>
            </a:r>
          </a:p>
          <a:p>
            <a:pPr algn="ctr"/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Paul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 Cezanne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Slikovni rezultat za cezanne kartaÅ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73208"/>
            <a:ext cx="6292241" cy="46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424167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Kako se zove rimska božica 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poljodjelstva, žitarica i žetve?</a:t>
            </a:r>
          </a:p>
          <a:p>
            <a:pPr algn="ctr"/>
            <a:endParaRPr lang="hr-H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Ceres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Slikovni rezultat za ceres boÅ¾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/>
          <a:stretch/>
        </p:blipFill>
        <p:spPr bwMode="auto">
          <a:xfrm>
            <a:off x="1378879" y="2204864"/>
            <a:ext cx="6562195" cy="44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33265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kojem je gradu nobelovac </a:t>
            </a:r>
            <a:r>
              <a:rPr lang="hr-HR" sz="3200" dirty="0" err="1">
                <a:latin typeface="Times New Roman" pitchFamily="18" charset="0"/>
                <a:cs typeface="Times New Roman" pitchFamily="18" charset="0"/>
              </a:rPr>
              <a:t>Enrico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Fermi 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pokrenuo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prvi nuklearni reaktor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Chicago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Slikovni rezultat za fermi first nuclear re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3383"/>
          <a:stretch/>
        </p:blipFill>
        <p:spPr bwMode="auto">
          <a:xfrm>
            <a:off x="1691680" y="2316157"/>
            <a:ext cx="6048672" cy="43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0" y="33265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Kako se zove biljka čiji se korijen koristi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kao sirovina za proizvodnju bijele kave?</a:t>
            </a:r>
          </a:p>
          <a:p>
            <a:pPr algn="ctr"/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cikorija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Slikovni rezultat za bijela kava od cikor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336704" cy="42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98448"/>
              </p:ext>
            </p:extLst>
          </p:nvPr>
        </p:nvGraphicFramePr>
        <p:xfrm>
          <a:off x="323528" y="2060848"/>
          <a:ext cx="8496944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2376264"/>
                <a:gridCol w="2232248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Fuji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7. 11. 1941.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1822.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44.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sushi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vojna luka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Pele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ikebana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Ben</a:t>
                      </a:r>
                      <a:r>
                        <a:rPr lang="hr-HR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Affleck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Amazona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Michelle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kstniOkvir 1"/>
          <p:cNvSpPr txBox="1"/>
          <p:nvPr/>
        </p:nvSpPr>
        <p:spPr>
          <a:xfrm>
            <a:off x="0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hr-HR" sz="3600" b="1" dirty="0" smtClean="0">
                <a:latin typeface="Times New Roman" pitchFamily="18" charset="0"/>
                <a:cs typeface="Times New Roman" pitchFamily="18" charset="0"/>
              </a:rPr>
              <a:t>. Asocijacija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– konačni odgovor brend obuće</a:t>
            </a:r>
          </a:p>
        </p:txBody>
      </p:sp>
    </p:spTree>
    <p:extLst>
      <p:ext uri="{BB962C8B-B14F-4D97-AF65-F5344CB8AC3E}">
        <p14:creationId xmlns:p14="http://schemas.microsoft.com/office/powerpoint/2010/main" val="323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332656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19.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Kako se zove kultni hotel u New Yorku u kojem su živjeli umjetnici i glazbenici tijekom druge polovice 20. stoljeća? Leonard Cohen mu je posvetio pjesmu.</a:t>
            </a:r>
          </a:p>
          <a:p>
            <a:pPr algn="ctr"/>
            <a:endParaRPr lang="hr-H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Chelsea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hotel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Slikovni rezultat za chelsea hot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/>
          <a:stretch/>
        </p:blipFill>
        <p:spPr bwMode="auto">
          <a:xfrm>
            <a:off x="2051720" y="2810490"/>
            <a:ext cx="5234880" cy="38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-15844" y="11663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Koji tenisač drži rekord od 109 osvojenih 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ATP turnira u pojedinačnoj konkurenciji?</a:t>
            </a:r>
          </a:p>
          <a:p>
            <a:pPr algn="ctr"/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Jimmy 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Connors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likovni rezultat za grand slam central court philippe chatri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/>
          <a:stretch/>
        </p:blipFill>
        <p:spPr bwMode="auto">
          <a:xfrm>
            <a:off x="0" y="2002970"/>
            <a:ext cx="9144000" cy="48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9633" y="47667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600" dirty="0" smtClean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Pozdrav svim kviz igračima/cama i ekipama  </a:t>
            </a:r>
          </a:p>
          <a:p>
            <a:pPr lvl="0" algn="ctr"/>
            <a:r>
              <a:rPr lang="hr-HR" sz="3600" dirty="0" smtClean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osobito ekipama </a:t>
            </a:r>
            <a:r>
              <a:rPr lang="hr-HR" sz="3600" b="1" dirty="0" smtClean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TK Valpovo i Belišće</a:t>
            </a:r>
            <a:r>
              <a:rPr lang="hr-HR" sz="3600" dirty="0" smtClean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, uskoro ponovno na terenima, samo strpljivo i sretno!</a:t>
            </a:r>
          </a:p>
        </p:txBody>
      </p:sp>
      <p:sp>
        <p:nvSpPr>
          <p:cNvPr id="3" name="AutoShape 4" descr="Slikovni rezultat za howard flo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Picture 2" descr="C:\Users\Natasa\Pictures\IMG-e9b24ae2af4d28baa4214ecaa743a264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" b="15493"/>
          <a:stretch/>
        </p:blipFill>
        <p:spPr bwMode="auto">
          <a:xfrm>
            <a:off x="-12488" y="2564904"/>
            <a:ext cx="9144000" cy="396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-108520" y="188972"/>
            <a:ext cx="925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96210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hr-HR" sz="6000" b="1" dirty="0">
              <a:solidFill>
                <a:srgbClr val="9621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Slikovni rezultat za beer images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pic>
        <p:nvPicPr>
          <p:cNvPr id="1026" name="Picture 2" descr="C:\Users\dinko\Documents\Kvizovi\Materijal za kviz\PUB kviz Ro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" y="0"/>
            <a:ext cx="913490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248" y="5373216"/>
            <a:ext cx="2088232" cy="1484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244C25"/>
                </a:solidFill>
                <a:latin typeface="Times New Roman" pitchFamily="18" charset="0"/>
                <a:cs typeface="Times New Roman" pitchFamily="18" charset="0"/>
              </a:rPr>
              <a:t>Autor kviza</a:t>
            </a:r>
          </a:p>
          <a:p>
            <a:pPr algn="ctr"/>
            <a:r>
              <a:rPr lang="hr-HR" sz="2800" dirty="0" smtClean="0">
                <a:solidFill>
                  <a:srgbClr val="244C25"/>
                </a:solidFill>
                <a:latin typeface="Times New Roman" pitchFamily="18" charset="0"/>
                <a:cs typeface="Times New Roman" pitchFamily="18" charset="0"/>
              </a:rPr>
              <a:t>Dinko </a:t>
            </a:r>
            <a:r>
              <a:rPr lang="hr-HR" sz="2800" dirty="0">
                <a:solidFill>
                  <a:srgbClr val="244C25"/>
                </a:solidFill>
                <a:latin typeface="Times New Roman" pitchFamily="18" charset="0"/>
                <a:cs typeface="Times New Roman" pitchFamily="18" charset="0"/>
              </a:rPr>
              <a:t>Župan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246" y="5532317"/>
            <a:ext cx="2353522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30246" y="5532318"/>
            <a:ext cx="2353522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244C25"/>
                </a:solidFill>
                <a:latin typeface="Times New Roman" pitchFamily="18" charset="0"/>
                <a:cs typeface="Times New Roman" pitchFamily="18" charset="0"/>
              </a:rPr>
              <a:t>Vidimo se idući četvrtak na</a:t>
            </a:r>
          </a:p>
          <a:p>
            <a:pPr algn="ctr"/>
            <a:r>
              <a:rPr lang="hr-HR" sz="2400" b="1" dirty="0" smtClean="0">
                <a:solidFill>
                  <a:srgbClr val="244C25"/>
                </a:solidFill>
                <a:latin typeface="Times New Roman" pitchFamily="18" charset="0"/>
                <a:cs typeface="Times New Roman" pitchFamily="18" charset="0"/>
              </a:rPr>
              <a:t>valpovstina.info</a:t>
            </a:r>
            <a:endParaRPr lang="hr-HR" sz="2400" b="1" dirty="0">
              <a:solidFill>
                <a:srgbClr val="244C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4168" y="2780928"/>
            <a:ext cx="3059832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6084168" y="2780928"/>
            <a:ext cx="3059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solidFill>
                  <a:srgbClr val="244C2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sz="5400" b="1" dirty="0" smtClean="0">
                <a:solidFill>
                  <a:srgbClr val="244C25"/>
                </a:solidFill>
                <a:latin typeface="Times New Roman" pitchFamily="18" charset="0"/>
                <a:cs typeface="Times New Roman" pitchFamily="18" charset="0"/>
              </a:rPr>
              <a:t>. Evo me doma</a:t>
            </a:r>
            <a:endParaRPr lang="hr-HR" sz="5400" b="1" dirty="0">
              <a:solidFill>
                <a:srgbClr val="244C2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40466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kojem je arheološkom lokalitetu u Hrvatskoj 2007.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godine iskopana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keramička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čizmica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stara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oko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5000 godina?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Slikovni rezultat za don't call me ang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This image may contain Clothing Apparel Sweater Human Person and Sweatshi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46" name="Picture 2" descr="Nova Akropola – Vučedolska čizm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877" r="12300" b="21032"/>
          <a:stretch/>
        </p:blipFill>
        <p:spPr bwMode="auto">
          <a:xfrm>
            <a:off x="1475656" y="2212045"/>
            <a:ext cx="640349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57387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Tko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prvi napisao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bajku 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Mačak u 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čizmama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hr-HR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kojem se crtiću prvi puta pojavljuje ovaj mačak? 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Slikovni rezultat za maÄak u Äizm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056784" cy="44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26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Tko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listopadu 1960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. navodno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lupao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cipelom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za govornicom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UN-a?</a:t>
            </a:r>
          </a:p>
        </p:txBody>
      </p:sp>
      <p:sp>
        <p:nvSpPr>
          <p:cNvPr id="3" name="AutoShape 2" descr="TVRTKE I LJUDSKA PRAVA: Smjernice UN o ljudskom pravima 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8" name="Picture 4" descr="Osnovna škola Stanovi Zadar - Dobrodošli - Dan Ujedinjenih naro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2325" r="2004" b="2095"/>
          <a:stretch/>
        </p:blipFill>
        <p:spPr bwMode="auto">
          <a:xfrm>
            <a:off x="1037231" y="1883391"/>
            <a:ext cx="6714698" cy="45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265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Prljavo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kazalište ima  pjesmu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„Nove cipele”,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kojem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se albumu nalazi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ta pjesma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ctr"/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„Prvi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put u životu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kad izgubio sam djevojku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Prvi put u životu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kad plakao sam više no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ikad</a:t>
            </a:r>
          </a:p>
          <a:p>
            <a:pPr algn="ctr"/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Obukao sam nove cipele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izjurio na ulicu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Ulice Dubrave me zovu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razgazi te proklete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cipele”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26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Prvi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film koji je 1947. dobio nagradu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Oskar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najbolji strani film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je „Čistači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cipela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lvl="0" algn="ctr"/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 redatelj tog filmskog klasika?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4" descr="Slikovni rezultat za ÄistaÄi cipe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13762"/>
          <a:stretch/>
        </p:blipFill>
        <p:spPr bwMode="auto">
          <a:xfrm>
            <a:off x="2339752" y="2107911"/>
            <a:ext cx="4464496" cy="46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mazon.com: AIR Jordan Logo Jumpman 23 Huge Flight Wall Dec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4" y="836712"/>
            <a:ext cx="886803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3"/>
          <p:cNvSpPr txBox="1"/>
          <p:nvPr/>
        </p:nvSpPr>
        <p:spPr>
          <a:xfrm>
            <a:off x="-1" y="5229200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Daj pet sportskoj obući</a:t>
            </a:r>
            <a:endParaRPr lang="hr-HR" sz="59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6912768" cy="165618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31673" y="260648"/>
            <a:ext cx="5112327" cy="3888432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Prve Converse </a:t>
            </a:r>
            <a:r>
              <a:rPr lang="hr-H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All-Stars</a:t>
            </a: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tenisice proizvedene su 1917. Popularizirao ih je košarkaš po kojem su kasnije dobile ime. Tko je bio taj sportaš  koji je svojim imenom zaštitio tu marku?</a:t>
            </a:r>
          </a:p>
        </p:txBody>
      </p:sp>
      <p:sp>
        <p:nvSpPr>
          <p:cNvPr id="4" name="AutoShape 2" descr="Slikovni rezultat za KaraÅ¡icka republik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2" name="Picture 4" descr="Slikovni rezultat za chuck taylor pl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4"/>
          <a:stretch/>
        </p:blipFill>
        <p:spPr bwMode="auto">
          <a:xfrm>
            <a:off x="0" y="-1635"/>
            <a:ext cx="4031673" cy="68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Kako se danas zove marka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sportske obuće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kojoj je trčao Jesse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Owens na Olimpijadi u Berlinu 1936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.?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Jesse Owens - Movie, Olympics &amp; Quotes - B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9" name="Picture 3" descr="C:\Users\Natasa\Documents\Downloads\jesse-owens-9542225-1-4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/>
          <a:stretch/>
        </p:blipFill>
        <p:spPr bwMode="auto">
          <a:xfrm>
            <a:off x="1979712" y="1891074"/>
            <a:ext cx="5328592" cy="48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3517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96210A"/>
                </a:solidFill>
                <a:latin typeface="Times New Roman" pitchFamily="18" charset="0"/>
                <a:cs typeface="Times New Roman" pitchFamily="18" charset="0"/>
              </a:rPr>
              <a:t>Prvi krug cipelcugom</a:t>
            </a:r>
            <a:endParaRPr lang="hr-HR" sz="5400" b="1" i="1" dirty="0" smtClean="0">
              <a:solidFill>
                <a:srgbClr val="9621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2292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000" dirty="0" smtClean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Svaki kviz ima </a:t>
            </a:r>
            <a:r>
              <a:rPr lang="hr-HR" sz="3000" b="1" dirty="0" smtClean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tri kruga</a:t>
            </a:r>
            <a:r>
              <a:rPr lang="hr-HR" sz="3000" dirty="0" smtClean="0">
                <a:solidFill>
                  <a:srgbClr val="5A1406"/>
                </a:solidFill>
                <a:latin typeface="Times New Roman" pitchFamily="18" charset="0"/>
                <a:cs typeface="Times New Roman" pitchFamily="18" charset="0"/>
              </a:rPr>
              <a:t>, a svaki  krug ima 20 pitanja. Nakon svakog kruga putem ponuđenih rješenja provjerite svoje odgovore. Opustite se i uživajte, sretno!</a:t>
            </a:r>
          </a:p>
        </p:txBody>
      </p:sp>
      <p:pic>
        <p:nvPicPr>
          <p:cNvPr id="1026" name="Picture 2" descr="C:\Users\Natasa\Documents\Downloads\978074670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31" y="1177838"/>
            <a:ext cx="5674938" cy="405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kovni rezultat za ASICS SH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1708"/>
            <a:ext cx="4429156" cy="1904538"/>
          </a:xfrm>
          <a:prstGeom prst="rect">
            <a:avLst/>
          </a:prstGeom>
          <a:noFill/>
        </p:spPr>
      </p:pic>
      <p:pic>
        <p:nvPicPr>
          <p:cNvPr id="29700" name="Picture 4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849" y="2790352"/>
            <a:ext cx="4014815" cy="2208148"/>
          </a:xfrm>
          <a:prstGeom prst="rect">
            <a:avLst/>
          </a:prstGeom>
          <a:noFill/>
        </p:spPr>
      </p:pic>
      <p:pic>
        <p:nvPicPr>
          <p:cNvPr id="29702" name="Picture 6" descr="Slikovni rezultat za MIZUNO SHOE"/>
          <p:cNvPicPr>
            <a:picLocks noChangeAspect="1" noChangeArrowheads="1"/>
          </p:cNvPicPr>
          <p:nvPr/>
        </p:nvPicPr>
        <p:blipFill>
          <a:blip r:embed="rId4" cstate="print"/>
          <a:srcRect t="24229" b="24008"/>
          <a:stretch>
            <a:fillRect/>
          </a:stretch>
        </p:blipFill>
        <p:spPr bwMode="auto">
          <a:xfrm>
            <a:off x="450221" y="4669075"/>
            <a:ext cx="4000528" cy="20707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49060" y="219235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19.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6277" y="6155077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20.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5204" y="2790352"/>
            <a:ext cx="4951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18-20.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O kojim markama tenisica je riječ?</a:t>
            </a:r>
            <a:endParaRPr lang="hr-H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713172" y="151708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18.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3517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96210A"/>
                </a:solidFill>
                <a:latin typeface="Times New Roman" pitchFamily="18" charset="0"/>
                <a:cs typeface="Times New Roman" pitchFamily="18" charset="0"/>
              </a:rPr>
              <a:t>Prvi krug</a:t>
            </a:r>
            <a:endParaRPr lang="hr-HR" sz="5400" b="1" i="1" dirty="0" smtClean="0">
              <a:solidFill>
                <a:srgbClr val="9621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6612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96210A"/>
                </a:solidFill>
                <a:latin typeface="Times New Roman" pitchFamily="18" charset="0"/>
                <a:cs typeface="Times New Roman" pitchFamily="18" charset="0"/>
              </a:rPr>
              <a:t>Odgovori cipelcugom</a:t>
            </a:r>
            <a:endParaRPr lang="hr-HR" sz="5400" b="1" i="1" dirty="0">
              <a:solidFill>
                <a:srgbClr val="9621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tasa\Documents\Downloads\978074670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31" y="1177838"/>
            <a:ext cx="5674938" cy="405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508104" y="692696"/>
            <a:ext cx="3491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Iz kojeg je jezika u hrvatski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jezik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ušla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riječ cipela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ctr"/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mađarskog</a:t>
            </a:r>
          </a:p>
        </p:txBody>
      </p:sp>
      <p:pic>
        <p:nvPicPr>
          <p:cNvPr id="2052" name="Picture 4" descr="https://www.jutarnji.hr/incoming/qayjpg/7946101/alternates/FREE_780/q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13436" b="1364"/>
          <a:stretch/>
        </p:blipFill>
        <p:spPr bwMode="auto">
          <a:xfrm>
            <a:off x="0" y="0"/>
            <a:ext cx="536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-6198" y="476672"/>
            <a:ext cx="9132954" cy="20162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kojem je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Češkom gradiću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niknulo </a:t>
            </a:r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Batino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obućarsko carstvo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Zlin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likovni rezultat za zlin ÄeÅ¡ka b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0"/>
          <a:stretch/>
        </p:blipFill>
        <p:spPr bwMode="auto">
          <a:xfrm>
            <a:off x="628412" y="2492896"/>
            <a:ext cx="7863733" cy="41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1" y="4766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Kako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se zove film Charliea Chaplina iz 1925. </a:t>
            </a:r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kojem kuha cipelu za ručak? </a:t>
            </a:r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The Gold Rush (Zlatna groznica)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likovni rezultat za charlie chaplin shoe ea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/>
          <a:stretch/>
        </p:blipFill>
        <p:spPr bwMode="auto">
          <a:xfrm>
            <a:off x="1632926" y="2420888"/>
            <a:ext cx="5998364" cy="42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6912768" cy="165618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44008" y="476672"/>
            <a:ext cx="4176999" cy="5688632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Autor i prvi izvođač  pjesme iz 1956. godine „Blue Suede Shoes“ bio je Carl Perkins. No, koji je pjevač proslavio tu pjesmu svojom izvedbom?</a:t>
            </a:r>
          </a:p>
          <a:p>
            <a:pPr algn="l"/>
            <a:endParaRPr lang="hr-H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Elvis Presley</a:t>
            </a:r>
          </a:p>
        </p:txBody>
      </p:sp>
      <p:sp>
        <p:nvSpPr>
          <p:cNvPr id="4" name="AutoShape 2" descr="Slikovni rezultat za KaraÅ¡icka republik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2" name="Picture 2" descr="Bluesuedesho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18528" r="27206" b="2587"/>
          <a:stretch/>
        </p:blipFill>
        <p:spPr bwMode="auto">
          <a:xfrm>
            <a:off x="460375" y="332656"/>
            <a:ext cx="385667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27545" y="40988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Koji je slikar 1886. naslikao stare radničke cipele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Danas su to najskuplje cipele na svijetu.</a:t>
            </a:r>
          </a:p>
          <a:p>
            <a:pPr lvl="0" algn="ctr"/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Vincent van Gogh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Vincent van Gogh - Shoes - Van Gogh Muse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2"/>
          <a:stretch/>
        </p:blipFill>
        <p:spPr bwMode="auto">
          <a:xfrm>
            <a:off x="1691680" y="2348880"/>
            <a:ext cx="5904656" cy="44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404664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Koga je novinar Muntadhar al-Zaidi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iz televizijske kuće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al-Bagdadia gađao cipelom?</a:t>
            </a:r>
          </a:p>
          <a:p>
            <a:pPr lvl="0" algn="ctr"/>
            <a:endParaRPr lang="hr-H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George Bush Junior</a:t>
            </a:r>
          </a:p>
        </p:txBody>
      </p:sp>
      <p:sp>
        <p:nvSpPr>
          <p:cNvPr id="3" name="AutoShape 2" descr="File:Latuff cartoon about Muntazer al-Zaidi as Rambo.gif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6" name="Picture 4" descr="Muntadhar al-Zaidi: The Iraqi man who threw a shoe at George Bus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/>
          <a:stretch/>
        </p:blipFill>
        <p:spPr bwMode="auto">
          <a:xfrm>
            <a:off x="919161" y="2492896"/>
            <a:ext cx="7305675" cy="41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444208" y="827263"/>
            <a:ext cx="26643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Iz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 zemlje dolazi dr. Martens tvorac slavnih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martensica?</a:t>
            </a:r>
          </a:p>
          <a:p>
            <a:pPr lvl="0" algn="ctr"/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Njemačke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Womens Shoes Boots Black The Dr.Martens Women's 1460 Nappa 1460 8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Womens Shoes Boots Black The Dr.Martens Women's 1460 Nappa 1460 8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1" name="Picture 5" descr="C:\Users\Natasa\Documents\Downloads\womens-shoes-boots-black-the-dr.martens-women-s-1460-nappa-1460-8-eye-dr.martens-Great-7G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0" y="620688"/>
            <a:ext cx="6096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6912768" cy="165618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292081" y="404664"/>
            <a:ext cx="3600399" cy="3240360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 </a:t>
            </a:r>
            <a:r>
              <a:rPr lang="hr-H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 boje </a:t>
            </a: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čizme koje Julija Roberts nosi u filmu </a:t>
            </a:r>
            <a:r>
              <a:rPr lang="hr-H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Pretty Woman</a:t>
            </a: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hr-H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crne</a:t>
            </a:r>
          </a:p>
        </p:txBody>
      </p:sp>
      <p:sp>
        <p:nvSpPr>
          <p:cNvPr id="4" name="AutoShape 2" descr="Slikovni rezultat za KaraÅ¡icka republik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2" descr="Slikovni rezultat za pretty wo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0" name="Picture 6" descr="Slikovni rezultat za pretty wo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10132" r="14365" b="-1107"/>
          <a:stretch/>
        </p:blipFill>
        <p:spPr bwMode="auto">
          <a:xfrm>
            <a:off x="612775" y="125721"/>
            <a:ext cx="4319265" cy="673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508104" y="692696"/>
            <a:ext cx="3491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Iz kojeg je jezika u hrvatski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jezik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ušla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riječ cipela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2" name="Picture 4" descr="https://www.jutarnji.hr/incoming/qayjpg/7946101/alternates/FREE_780/q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13436" b="1364"/>
          <a:stretch/>
        </p:blipFill>
        <p:spPr bwMode="auto">
          <a:xfrm>
            <a:off x="0" y="0"/>
            <a:ext cx="536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59017"/>
              </p:ext>
            </p:extLst>
          </p:nvPr>
        </p:nvGraphicFramePr>
        <p:xfrm>
          <a:off x="107504" y="1340768"/>
          <a:ext cx="892899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2520280"/>
                <a:gridCol w="1944216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Fuji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7. 11. 1941.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1822.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44.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sushi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vojna luka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Pele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ikebana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Ben</a:t>
                      </a:r>
                      <a:r>
                        <a:rPr lang="hr-HR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Affleck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Amazona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Michelle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Japan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Pearl</a:t>
                      </a:r>
                      <a:r>
                        <a:rPr lang="hr-HR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Harbor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Brazil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Barack Obama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japanke </a:t>
                      </a:r>
                      <a:r>
                        <a:rPr lang="hr-HR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Havaianas</a:t>
                      </a:r>
                      <a:r>
                        <a:rPr lang="hr-HR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r-HR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hr-HR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proizvode se u Brazilu)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kstniOkvir 1"/>
          <p:cNvSpPr txBox="1"/>
          <p:nvPr/>
        </p:nvSpPr>
        <p:spPr>
          <a:xfrm>
            <a:off x="-12468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hr-HR" sz="3600" b="1" dirty="0" smtClean="0">
                <a:latin typeface="Times New Roman" pitchFamily="18" charset="0"/>
                <a:cs typeface="Times New Roman" pitchFamily="18" charset="0"/>
              </a:rPr>
              <a:t>. Asocijacija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– konačni odgovor brend obuće</a:t>
            </a:r>
          </a:p>
        </p:txBody>
      </p:sp>
    </p:spTree>
    <p:extLst>
      <p:ext uri="{BB962C8B-B14F-4D97-AF65-F5344CB8AC3E}">
        <p14:creationId xmlns:p14="http://schemas.microsoft.com/office/powerpoint/2010/main" val="18711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40466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kojem je arheološkom lokalitetu u Hrvatskoj 2007.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godine iskopana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keramička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čizmica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stara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oko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5000 godina? 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Vučedol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Slikovni rezultat za don't call me ang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This image may contain Clothing Apparel Sweater Human Person and Sweatshi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46" name="Picture 2" descr="Nova Akropola – Vučedolska čizm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877" r="12300" b="21032"/>
          <a:stretch/>
        </p:blipFill>
        <p:spPr bwMode="auto">
          <a:xfrm>
            <a:off x="1370251" y="2212045"/>
            <a:ext cx="640349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2465" y="332656"/>
            <a:ext cx="91440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Tko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prvi napisao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bajku 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Mačak u 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čizmama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Charles Perrault</a:t>
            </a:r>
          </a:p>
          <a:p>
            <a:pPr algn="ctr"/>
            <a:endParaRPr lang="hr-HR" sz="11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kojem se crtiću prvi puta pojavljuje ovaj mačak?</a:t>
            </a: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Shrek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HREK 2 - cat Plakat, Poster na Europosteri.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736304" cy="38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rek 2 Wallpapers - Wallpaper C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71159"/>
            <a:ext cx="5083471" cy="38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3894" y="192743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Tko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listopadu 1960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. navodno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lupao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cipelom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za govornicom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UN-a?</a:t>
            </a:r>
          </a:p>
          <a:p>
            <a:pPr lvl="0" algn="ctr"/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Nikita Hruščov</a:t>
            </a:r>
          </a:p>
        </p:txBody>
      </p:sp>
      <p:sp>
        <p:nvSpPr>
          <p:cNvPr id="3" name="AutoShape 2" descr="TVRTKE I LJUDSKA PRAVA: Smjernice UN o ljudskom pravima 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8" name="Picture 4" descr="Osnovna škola Stanovi Zadar - Dobrodošli - Dan Ujedinjenih naro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2325" r="2004" b="2095"/>
          <a:stretch/>
        </p:blipFill>
        <p:spPr bwMode="auto">
          <a:xfrm>
            <a:off x="1041911" y="2278103"/>
            <a:ext cx="6714698" cy="45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17148" y="116632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Prljavo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kazalište ima  pjesmu 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Nove 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cipele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kojem albumu se nalazi ta pjesma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ctr"/>
            <a:endParaRPr lang="hr-HR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Crno-bijeli svijet</a:t>
            </a:r>
          </a:p>
          <a:p>
            <a:pPr lvl="0" algn="ctr"/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„Prvi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put u životu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kad izgubio sam djevojku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Prvi put u životu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kad plakao sam više no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ikad</a:t>
            </a:r>
          </a:p>
          <a:p>
            <a:pPr algn="ctr"/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Obukao sam nove cipele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izjurio na ulicu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Ulice Dubrave me zovu</a:t>
            </a:r>
            <a:br>
              <a:rPr lang="hr-HR" sz="3200" dirty="0">
                <a:latin typeface="Times New Roman" pitchFamily="18" charset="0"/>
                <a:cs typeface="Times New Roman" pitchFamily="18" charset="0"/>
              </a:rPr>
            </a:b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razgazi te proklete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cipele”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265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Tko je redatelj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filmskog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klasika „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Čistači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cipela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“?</a:t>
            </a:r>
          </a:p>
          <a:p>
            <a:pPr lvl="0" algn="ctr"/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Vittorio de Sica  </a:t>
            </a:r>
          </a:p>
        </p:txBody>
      </p:sp>
      <p:pic>
        <p:nvPicPr>
          <p:cNvPr id="3" name="Picture 4" descr="Slikovni rezultat za ÄistaÄi cipe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13762"/>
          <a:stretch/>
        </p:blipFill>
        <p:spPr bwMode="auto">
          <a:xfrm>
            <a:off x="2339752" y="2107911"/>
            <a:ext cx="4464496" cy="46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mazon.com: AIR Jordan Logo Jumpman 23 Huge Flight Wall Dec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4" y="836712"/>
            <a:ext cx="886803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3"/>
          <p:cNvSpPr txBox="1"/>
          <p:nvPr/>
        </p:nvSpPr>
        <p:spPr>
          <a:xfrm>
            <a:off x="-1" y="5229200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Daj pet sportskoj obući</a:t>
            </a:r>
            <a:endParaRPr lang="hr-HR" sz="59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045" y="332656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Prve Converse 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All-Stars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 tenisice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popularizirao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košarkaš po kojem su kasnije dobile ime. </a:t>
            </a:r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Tko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 bio taj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sportaš? </a:t>
            </a:r>
          </a:p>
          <a:p>
            <a:pPr algn="ctr"/>
            <a:endParaRPr lang="hr-H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Chuck Taylor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onverse All-Star logo, Chuck Taylor All-Stars Converse Sneak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87" y="2743318"/>
            <a:ext cx="3816424" cy="387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Kako se danas zove marka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sportske obuće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kojoj je trčao Jesse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Owens na Olimpijadi u Berlinu 1936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.?</a:t>
            </a:r>
          </a:p>
          <a:p>
            <a:pPr lvl="0" algn="ctr"/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Adidas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(tada Dassler)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Jesse Owens - Movie, Olympics &amp; Quotes - B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9" name="Picture 3" descr="C:\Users\Natasa\Documents\Downloads\jesse-owens-9542225-1-4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/>
          <a:stretch/>
        </p:blipFill>
        <p:spPr bwMode="auto">
          <a:xfrm>
            <a:off x="2170673" y="2420888"/>
            <a:ext cx="4802653" cy="437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kovni rezultat za ASICS SH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0" y="119249"/>
            <a:ext cx="5425655" cy="2333033"/>
          </a:xfrm>
          <a:prstGeom prst="rect">
            <a:avLst/>
          </a:prstGeom>
          <a:noFill/>
        </p:spPr>
      </p:pic>
      <p:pic>
        <p:nvPicPr>
          <p:cNvPr id="29700" name="Picture 4" descr="Povezana slika"/>
          <p:cNvPicPr>
            <a:picLocks noChangeAspect="1" noChangeArrowheads="1"/>
          </p:cNvPicPr>
          <p:nvPr/>
        </p:nvPicPr>
        <p:blipFill rotWithShape="1">
          <a:blip r:embed="rId3" cstate="print"/>
          <a:srcRect l="376" r="-1"/>
          <a:stretch/>
        </p:blipFill>
        <p:spPr bwMode="auto">
          <a:xfrm>
            <a:off x="4937978" y="2484740"/>
            <a:ext cx="4201984" cy="2319804"/>
          </a:xfrm>
          <a:prstGeom prst="rect">
            <a:avLst/>
          </a:prstGeom>
          <a:noFill/>
        </p:spPr>
      </p:pic>
      <p:pic>
        <p:nvPicPr>
          <p:cNvPr id="29702" name="Picture 6" descr="Slikovni rezultat za MIZUNO SHOE"/>
          <p:cNvPicPr>
            <a:picLocks noChangeAspect="1" noChangeArrowheads="1"/>
          </p:cNvPicPr>
          <p:nvPr/>
        </p:nvPicPr>
        <p:blipFill rotWithShape="1">
          <a:blip r:embed="rId4" cstate="print"/>
          <a:srcRect t="27838" b="26402"/>
          <a:stretch/>
        </p:blipFill>
        <p:spPr bwMode="auto">
          <a:xfrm>
            <a:off x="2092" y="4599296"/>
            <a:ext cx="4935886" cy="22587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88224" y="1867507"/>
            <a:ext cx="236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19. Reebok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2282" y="6204922"/>
            <a:ext cx="240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20. Mizuno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5204" y="2790352"/>
            <a:ext cx="4951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18-20.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O kojim markama tenisica je riječ?</a:t>
            </a:r>
            <a:endParaRPr lang="hr-H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5605164" y="119249"/>
            <a:ext cx="263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18. Asicis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-6198" y="476672"/>
            <a:ext cx="9132954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kojem je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Češkom gradiću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niknulo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Batino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obućarsko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carstvo i pretvorilo ga u industrijski grad?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likovni rezultat za zlin ÄeÅ¡ka 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8" y="1949522"/>
            <a:ext cx="7863733" cy="47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7975" y="5991480"/>
            <a:ext cx="8836024" cy="864096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DRUGI</a:t>
            </a:r>
            <a:r>
              <a:rPr lang="hr-HR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KRUG</a:t>
            </a:r>
            <a:r>
              <a:rPr lang="hr-HR" sz="48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hr-HR" sz="4800" b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48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Evo</a:t>
            </a:r>
            <a:r>
              <a:rPr lang="hr-H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hr-HR" sz="48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doma</a:t>
            </a:r>
            <a:endParaRPr lang="hr-HR" sz="4800" b="1" dirty="0">
              <a:solidFill>
                <a:srgbClr val="007E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Slikovni rezultat za KaraÅ¡icka republik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2" descr="Karašicka Republika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4" descr="Karašicka Republika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7. VATERPOLO U ŽITU - proglašenje pobjednika - Karašicka Republik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7. VATERPOLO U ŽITU - proglašenje pobjednika - Karašicka Republik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3" name="Picture 9" descr="C:\Users\Natasa\Documents\Downloads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5"/>
          <a:stretch/>
        </p:blipFill>
        <p:spPr bwMode="auto">
          <a:xfrm>
            <a:off x="28207" y="24479"/>
            <a:ext cx="2143125" cy="237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tasa\Documents\Downloads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r="12138"/>
          <a:stretch/>
        </p:blipFill>
        <p:spPr bwMode="auto">
          <a:xfrm>
            <a:off x="2171332" y="141527"/>
            <a:ext cx="3098041" cy="41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tasa\Documents\Downloads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r="12067"/>
          <a:stretch/>
        </p:blipFill>
        <p:spPr bwMode="auto">
          <a:xfrm>
            <a:off x="5269373" y="843081"/>
            <a:ext cx="3862159" cy="51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15201" y="980728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Koji broj im je zajednički</a:t>
            </a:r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hr-H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seven of 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29" y="980728"/>
            <a:ext cx="3449420" cy="56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ikovni rezultat za seven samur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7153"/>
            <a:ext cx="3384376" cy="47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46236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Koji broj povezuje knjigu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 Vodič 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kroz 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galaksiju za 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autostopere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 Elvisa Presleya?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elvis presl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2"/>
          <a:stretch/>
        </p:blipFill>
        <p:spPr bwMode="auto">
          <a:xfrm>
            <a:off x="5220072" y="2081436"/>
            <a:ext cx="3113928" cy="44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KATALOG :: Vodič kroz galaksiju za autostopere :: Douglas Adam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 descr="C:\Users\Natasa\Documents\Downloads\slika373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94104"/>
            <a:ext cx="3096344" cy="44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2656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3-5.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O kojim sportašima je riječ?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alexander popov swimm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r="6149" b="9901"/>
          <a:stretch/>
        </p:blipFill>
        <p:spPr bwMode="auto">
          <a:xfrm>
            <a:off x="2853418" y="1972979"/>
            <a:ext cx="3240360" cy="41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ian thor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r="37284"/>
          <a:stretch/>
        </p:blipFill>
        <p:spPr bwMode="auto">
          <a:xfrm>
            <a:off x="0" y="1972979"/>
            <a:ext cx="2853418" cy="41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Michael Phel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99" y="1972979"/>
            <a:ext cx="3055110" cy="41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3059832" y="1326648"/>
            <a:ext cx="3033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101099" y="1326647"/>
            <a:ext cx="304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1326648"/>
            <a:ext cx="285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2557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O kojoj biljci je riječ?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likovni rezultat za kava bilj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16" y="1340768"/>
            <a:ext cx="6408549" cy="48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2656"/>
            <a:ext cx="91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Koji sportski termin pronalazimo u naslovu izvrsnog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filma Woodya Allena iz 2005. godine?</a:t>
            </a:r>
          </a:p>
        </p:txBody>
      </p:sp>
      <p:sp>
        <p:nvSpPr>
          <p:cNvPr id="3" name="AutoShape 2" descr="Slikovni rezultat za bosch friÅ¾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Slikovni rezultat za bosch friÅ¾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bosch friÅ¾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Slikovni rezultat za bosch friÅ¾id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46" name="Picture 2" descr="Slikovni rezultat za woody allen match 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16"/>
          <a:stretch/>
        </p:blipFill>
        <p:spPr bwMode="auto">
          <a:xfrm>
            <a:off x="1835696" y="1844824"/>
            <a:ext cx="5810250" cy="479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kovni rezultat za lufthan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5" b="20141"/>
          <a:stretch/>
        </p:blipFill>
        <p:spPr bwMode="auto">
          <a:xfrm>
            <a:off x="4929" y="2132857"/>
            <a:ext cx="915105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0" y="54868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 koji nas poznati roman japanskog nobelovca </a:t>
            </a:r>
            <a:r>
              <a:rPr lang="hr-HR" sz="32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sz="3200" dirty="0" err="1" smtClean="0">
                <a:latin typeface="Times New Roman" pitchFamily="18" charset="0"/>
                <a:cs typeface="Times New Roman" pitchFamily="18" charset="0"/>
              </a:rPr>
              <a:t>asunaria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err="1" smtClean="0">
                <a:latin typeface="Times New Roman" pitchFamily="18" charset="0"/>
                <a:cs typeface="Times New Roman" pitchFamily="18" charset="0"/>
              </a:rPr>
              <a:t>Kawabate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asociraju avioni Lufthanse?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81212"/>
              </p:ext>
            </p:extLst>
          </p:nvPr>
        </p:nvGraphicFramePr>
        <p:xfrm>
          <a:off x="323528" y="1412776"/>
          <a:ext cx="8568952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2016224"/>
                <a:gridCol w="2592288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ploča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Geldof</a:t>
                      </a:r>
                      <a:endParaRPr lang="hr-HR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Polarna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djetelina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kreda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graditelj</a:t>
                      </a:r>
                      <a:endParaRPr lang="hr-HR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Sirius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seter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voda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Sapp</a:t>
                      </a:r>
                      <a:endParaRPr lang="hr-HR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Crveni patuljak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U2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23528" y="332656"/>
            <a:ext cx="2698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hr-HR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 Asocijacija</a:t>
            </a:r>
          </a:p>
        </p:txBody>
      </p:sp>
    </p:spTree>
    <p:extLst>
      <p:ext uri="{BB962C8B-B14F-4D97-AF65-F5344CB8AC3E}">
        <p14:creationId xmlns:p14="http://schemas.microsoft.com/office/powerpoint/2010/main" val="4784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Svjetsku ranglistu čega za 2019. pokazuje ova karta Europe iz koje je vidljivo da iz Hrvatske nije uvršteno niti jedno među 500 najboljih u svijetu?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inko\Downloads\universities-top-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9" b="3226"/>
          <a:stretch/>
        </p:blipFill>
        <p:spPr bwMode="auto">
          <a:xfrm>
            <a:off x="925717" y="2139439"/>
            <a:ext cx="7272808" cy="46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2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 potrošnju čega se odnose brojke uz slike?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inko\Documents\20 - voda-svježi s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2" y="1628800"/>
            <a:ext cx="3020044" cy="25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nko\Documents\23 - voda-svinjet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6" y="4724370"/>
            <a:ext cx="4052956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nko\Documents\28 - voda-jabu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34" y="1418636"/>
            <a:ext cx="3547400" cy="12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inko\Documents\32 - voda-traper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84" y="3301122"/>
            <a:ext cx="37211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1" y="47667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Kako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se zove film Charliea Chaplina iz 1925. </a:t>
            </a:r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kojem kuha cipelu za ručak? </a:t>
            </a:r>
          </a:p>
        </p:txBody>
      </p:sp>
      <p:pic>
        <p:nvPicPr>
          <p:cNvPr id="3" name="Picture 2" descr="Slikovni rezultat za charlie chaplin shoe e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98364" cy="462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76470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Najveći top u Drugom svjetskom ratu </a:t>
            </a:r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imao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 isto ime kao jedan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mađarski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animirani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film,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kako se zvao?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likovni rezultat za Gustav ka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924944"/>
            <a:ext cx="7704856" cy="30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268808" y="1363707"/>
            <a:ext cx="3875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kojem se gradu osim Rima najviše odvija radnja drame 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Antonije i Kleopatra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Slikovni rezultat za Kleopatra and Antony mov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1" b="1834"/>
          <a:stretch/>
        </p:blipFill>
        <p:spPr bwMode="auto">
          <a:xfrm>
            <a:off x="-1" y="27492"/>
            <a:ext cx="5268809" cy="683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6069" y="764704"/>
            <a:ext cx="4176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Ime kojeg biblijskog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proroka pronalazimo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među imenima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grupe TNT?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likovni rezultat za druzina t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60" y="881066"/>
            <a:ext cx="4298938" cy="57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441210" y="692696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Od čega se 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pravi koktel </a:t>
            </a:r>
          </a:p>
          <a:p>
            <a:pPr algn="ctr"/>
            <a:r>
              <a:rPr lang="hr-HR" sz="3200" dirty="0" err="1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err="1" smtClean="0">
                <a:latin typeface="Times New Roman" pitchFamily="18" charset="0"/>
                <a:cs typeface="Times New Roman" pitchFamily="18" charset="0"/>
              </a:rPr>
              <a:t>Russian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Slikovni rezultat za black russ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999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0" y="476672"/>
            <a:ext cx="9132954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300" b="1" dirty="0" smtClean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Daj </a:t>
            </a:r>
            <a:r>
              <a:rPr lang="hr-HR" sz="5300" b="1" dirty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r-HR" sz="5300" b="1" dirty="0" smtClean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et s kime graničim</a:t>
            </a:r>
            <a:endParaRPr lang="hr-HR" sz="3600" dirty="0">
              <a:solidFill>
                <a:srgbClr val="843F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Slikovni rezultat za reljefna karta svije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Slikovni rezultat za reljefna karta svije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77"/>
          <a:stretch/>
        </p:blipFill>
        <p:spPr bwMode="auto">
          <a:xfrm>
            <a:off x="755576" y="1844824"/>
            <a:ext cx="7668852" cy="45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40466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16-20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. S kojih pet država graniči Bolivija?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(navedi ih bilo kojim redom 16-20.)</a:t>
            </a:r>
          </a:p>
        </p:txBody>
      </p:sp>
      <p:pic>
        <p:nvPicPr>
          <p:cNvPr id="2050" name="Picture 2" descr="Slikovni rezultat za la paz bolivia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04" y="1772816"/>
            <a:ext cx="6642568" cy="41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207" y="5991480"/>
            <a:ext cx="9115792" cy="864096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DRUGI</a:t>
            </a:r>
            <a:r>
              <a:rPr lang="hr-HR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KRUG</a:t>
            </a:r>
            <a:r>
              <a:rPr lang="hr-HR" sz="48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hr-HR" sz="4800" b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54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odgovori</a:t>
            </a:r>
            <a:endParaRPr lang="hr-HR" sz="5400" b="1" dirty="0">
              <a:solidFill>
                <a:srgbClr val="007E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Slikovni rezultat za KaraÅ¡icka republik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2" descr="Karašicka Republika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4" descr="Karašicka Republika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7. VATERPOLO U ŽITU - proglašenje pobjednika - Karašicka Republik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7. VATERPOLO U ŽITU - proglašenje pobjednika - Karašicka Republik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3" name="Picture 9" descr="C:\Users\Natasa\Documents\Downloads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5"/>
          <a:stretch/>
        </p:blipFill>
        <p:spPr bwMode="auto">
          <a:xfrm>
            <a:off x="28207" y="24479"/>
            <a:ext cx="2143125" cy="237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tasa\Documents\Downloads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r="12138"/>
          <a:stretch/>
        </p:blipFill>
        <p:spPr bwMode="auto">
          <a:xfrm>
            <a:off x="2171332" y="141527"/>
            <a:ext cx="3098041" cy="41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tasa\Documents\Downloads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r="12067"/>
          <a:stretch/>
        </p:blipFill>
        <p:spPr bwMode="auto">
          <a:xfrm>
            <a:off x="5269373" y="843081"/>
            <a:ext cx="3862159" cy="51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35994" y="620688"/>
            <a:ext cx="5760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Koji broj im je zajednički?  </a:t>
            </a:r>
            <a:r>
              <a:rPr lang="hr-HR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>
              <a:lnSpc>
                <a:spcPct val="150000"/>
              </a:lnSpc>
            </a:pP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Sedma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Devet</a:t>
            </a:r>
            <a:endParaRPr lang="hr-H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Sedam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samuraja</a:t>
            </a:r>
          </a:p>
        </p:txBody>
      </p:sp>
      <p:pic>
        <p:nvPicPr>
          <p:cNvPr id="1026" name="Picture 2" descr="Slikovni rezultat za seven of 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11974"/>
            <a:ext cx="3247774" cy="53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ikovni rezultat za seven samur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26488"/>
            <a:ext cx="2808312" cy="394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46236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Koji broj povezuje knjigu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 Vodič 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kroz 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galaksiju za </a:t>
            </a:r>
            <a:r>
              <a:rPr lang="hr-HR" sz="3200" i="1" dirty="0">
                <a:latin typeface="Times New Roman" pitchFamily="18" charset="0"/>
                <a:cs typeface="Times New Roman" pitchFamily="18" charset="0"/>
              </a:rPr>
              <a:t>autostopere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 Elvisa Presleya? 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42</a:t>
            </a: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Smisao života 42 i umro s 42 godine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elvis presl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2"/>
          <a:stretch/>
        </p:blipFill>
        <p:spPr bwMode="auto">
          <a:xfrm>
            <a:off x="4656435" y="2094104"/>
            <a:ext cx="3113928" cy="44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KATALOG :: Vodič kroz galaksiju za autostopere :: Douglas Adam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 descr="C:\Users\Natasa\Documents\Downloads\slika373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94104"/>
            <a:ext cx="3096344" cy="44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2656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3-5.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O kojim sportašima je riječ?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alexander popov swimm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r="6149" b="9901"/>
          <a:stretch/>
        </p:blipFill>
        <p:spPr bwMode="auto">
          <a:xfrm>
            <a:off x="2853418" y="1972979"/>
            <a:ext cx="3240360" cy="41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ian thor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r="37284"/>
          <a:stretch/>
        </p:blipFill>
        <p:spPr bwMode="auto">
          <a:xfrm>
            <a:off x="0" y="1972979"/>
            <a:ext cx="2853418" cy="41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Michael Phel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99" y="1972979"/>
            <a:ext cx="3055110" cy="41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2500105" y="1326648"/>
            <a:ext cx="3482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sz="3000" b="1" dirty="0" smtClean="0">
                <a:latin typeface="Times New Roman" pitchFamily="18" charset="0"/>
                <a:cs typeface="Times New Roman" pitchFamily="18" charset="0"/>
              </a:rPr>
              <a:t>. Aleksandr Popov</a:t>
            </a:r>
            <a:endParaRPr lang="hr-HR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940152" y="1326647"/>
            <a:ext cx="3203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r-HR" sz="3000" b="1" dirty="0" smtClean="0">
                <a:latin typeface="Times New Roman" pitchFamily="18" charset="0"/>
                <a:cs typeface="Times New Roman" pitchFamily="18" charset="0"/>
              </a:rPr>
              <a:t>. Michael Phelps</a:t>
            </a:r>
            <a:endParaRPr lang="hr-HR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1326648"/>
            <a:ext cx="2618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sz="3000" b="1" dirty="0" smtClean="0">
                <a:latin typeface="Times New Roman" pitchFamily="18" charset="0"/>
                <a:cs typeface="Times New Roman" pitchFamily="18" charset="0"/>
              </a:rPr>
              <a:t>. Ian Thorpe</a:t>
            </a:r>
            <a:endParaRPr lang="hr-HR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6912768" cy="165618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44008" y="476672"/>
            <a:ext cx="4176999" cy="3672408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Autor i prvi izvođač  pjesme iz 1956. godine „Blue Suede Shoes“ bio je Carl Perkins. No, koji je pjevač proslavio tu pjesmu svojom izvedbom?</a:t>
            </a:r>
          </a:p>
        </p:txBody>
      </p:sp>
      <p:sp>
        <p:nvSpPr>
          <p:cNvPr id="4" name="AutoShape 2" descr="Slikovni rezultat za KaraÅ¡icka republik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2" name="Picture 2" descr="Bluesuedesho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18528" r="27206" b="2587"/>
          <a:stretch/>
        </p:blipFill>
        <p:spPr bwMode="auto">
          <a:xfrm>
            <a:off x="460375" y="332656"/>
            <a:ext cx="385667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6653" y="6179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O kojoj biljci je riječ? 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kava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likovni rezultat za kava bilj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16" y="1628800"/>
            <a:ext cx="6408549" cy="48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2656"/>
            <a:ext cx="91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Koji sportski termin pronalazimo u izvrsnom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filmu Woodya Allena iz 2005. godine?</a:t>
            </a: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Match Point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(Završni udarac)</a:t>
            </a:r>
          </a:p>
        </p:txBody>
      </p:sp>
      <p:sp>
        <p:nvSpPr>
          <p:cNvPr id="3" name="AutoShape 2" descr="Slikovni rezultat za bosch friÅ¾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Slikovni rezultat za bosch friÅ¾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bosch friÅ¾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Slikovni rezultat za bosch friÅ¾id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46" name="Picture 2" descr="Slikovni rezultat za woody allen match 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" b="37816"/>
          <a:stretch/>
        </p:blipFill>
        <p:spPr bwMode="auto">
          <a:xfrm>
            <a:off x="1835696" y="2060848"/>
            <a:ext cx="5810250" cy="464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kovni rezultat za lufthan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5" b="20141"/>
          <a:stretch/>
        </p:blipFill>
        <p:spPr bwMode="auto">
          <a:xfrm>
            <a:off x="4929" y="2132857"/>
            <a:ext cx="915105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0" y="3326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 koji nas poznati roman japanskog nobelovca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asunaria Kawabate asociraju avioni Lufthanse?</a:t>
            </a: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Tisuću ždralova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41882"/>
              </p:ext>
            </p:extLst>
          </p:nvPr>
        </p:nvGraphicFramePr>
        <p:xfrm>
          <a:off x="323528" y="1412776"/>
          <a:ext cx="8568952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2016224"/>
                <a:gridCol w="2592288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ploča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Geldof</a:t>
                      </a:r>
                      <a:endParaRPr lang="hr-HR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Polarna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djetelina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kreda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graditelj</a:t>
                      </a:r>
                      <a:endParaRPr lang="hr-HR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Sirius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seter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voda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Sapp</a:t>
                      </a:r>
                      <a:endParaRPr lang="hr-HR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Crveni patuljak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U2</a:t>
                      </a:r>
                      <a:endParaRPr lang="hr-HR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spužva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Bob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zvijezda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Irska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Patrik</a:t>
                      </a:r>
                      <a:endParaRPr lang="hr-HR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23528" y="332656"/>
            <a:ext cx="2698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hr-HR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 Asocijacija</a:t>
            </a:r>
          </a:p>
        </p:txBody>
      </p:sp>
    </p:spTree>
    <p:extLst>
      <p:ext uri="{BB962C8B-B14F-4D97-AF65-F5344CB8AC3E}">
        <p14:creationId xmlns:p14="http://schemas.microsoft.com/office/powerpoint/2010/main" val="11359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" y="18864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Svjetsku rang listu čega za 2019. pokazuje ova karta Europe iz koje je vidljivo da iz Hrvatske nije uvršteno niti jedno među 500 najboljih u svijetu?</a:t>
            </a: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Rang lista sveučilišta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inko\Downloads\universities-top-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9" b="3226"/>
          <a:stretch/>
        </p:blipFill>
        <p:spPr bwMode="auto">
          <a:xfrm>
            <a:off x="935597" y="2232356"/>
            <a:ext cx="7272808" cy="46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32656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 potrošnju čega se odnose brojke uz slike?</a:t>
            </a:r>
          </a:p>
          <a:p>
            <a:pPr lvl="0" algn="ctr"/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Potrošnja 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vode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u litrama prilikom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proizvodnje 1 kg i jednih traperica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inko\Documents\20 - voda-svježi s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9" y="2455523"/>
            <a:ext cx="2594177" cy="218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nko\Documents\23 - voda-svinjet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0654"/>
            <a:ext cx="3764924" cy="178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nko\Documents\28 - voda-jabu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87" y="2492896"/>
            <a:ext cx="3172684" cy="11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inko\Documents\32 - voda-traper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34" y="3861048"/>
            <a:ext cx="3121990" cy="27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76470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Najveći top u Drugom svjetskom ratu </a:t>
            </a:r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imao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 isto ime kao jedan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mađarski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animirani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film,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kako se zvao?</a:t>
            </a: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Gustav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likovni rezultat za Gustav ka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924944"/>
            <a:ext cx="7704856" cy="30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268808" y="1363707"/>
            <a:ext cx="3875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kojem se gradu osim Rima najviše odvija radnja drame 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Antonije i Kleopatra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ctr"/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Aleksandrija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Slikovni rezultat za Kleopatra and Antony mov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1" b="1834"/>
          <a:stretch/>
        </p:blipFill>
        <p:spPr bwMode="auto">
          <a:xfrm>
            <a:off x="-1" y="27492"/>
            <a:ext cx="5268809" cy="683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6069" y="764704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Ime kojeg biblijskog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proroka pronalazimo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među imenima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grupe TNT?</a:t>
            </a:r>
          </a:p>
          <a:p>
            <a:pPr lvl="0" algn="ctr"/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Jeremija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likovni rezultat za druzina t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60" y="881066"/>
            <a:ext cx="4298938" cy="57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441210" y="692696"/>
            <a:ext cx="3168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Od čega se 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pravi koktel 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Black Russian?</a:t>
            </a:r>
          </a:p>
          <a:p>
            <a:pPr algn="ctr"/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ava i votka</a:t>
            </a:r>
          </a:p>
        </p:txBody>
      </p:sp>
      <p:pic>
        <p:nvPicPr>
          <p:cNvPr id="3074" name="Picture 2" descr="Slikovni rezultat za black russ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999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27545" y="3326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Koji je slikar 1886. kupio stare cipele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, zatim ih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nosio i naslikao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tek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kada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bio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zadovoljan njihovim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izgledom? Danas su to najskuplje cipele na svijetu.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Vincent van Gogh - Shoes - Van Gogh Muse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2"/>
          <a:stretch/>
        </p:blipFill>
        <p:spPr bwMode="auto">
          <a:xfrm>
            <a:off x="1613831" y="2243110"/>
            <a:ext cx="5904656" cy="44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0" y="476672"/>
            <a:ext cx="9132954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300" b="1" dirty="0" smtClean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Daj </a:t>
            </a:r>
            <a:r>
              <a:rPr lang="hr-HR" sz="5300" b="1" dirty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r-HR" sz="5300" b="1" dirty="0" smtClean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et s kime graničim</a:t>
            </a:r>
            <a:endParaRPr lang="hr-HR" sz="3600" dirty="0">
              <a:solidFill>
                <a:srgbClr val="843F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Slikovni rezultat za reljefna karta svije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Slikovni rezultat za reljefna karta svije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77"/>
          <a:stretch/>
        </p:blipFill>
        <p:spPr bwMode="auto">
          <a:xfrm>
            <a:off x="755576" y="1844824"/>
            <a:ext cx="7668852" cy="45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404664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16-20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. S kojih pet država graniči Bolivija?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(navedi ih bilo kojim redom 16-20.)</a:t>
            </a:r>
          </a:p>
          <a:p>
            <a:pPr algn="ctr"/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Argentina, Brazil, Čile, Paragvaj i Peru</a:t>
            </a:r>
          </a:p>
        </p:txBody>
      </p:sp>
      <p:pic>
        <p:nvPicPr>
          <p:cNvPr id="2050" name="Picture 2" descr="Slikovni rezultat za la paz bolivia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24428"/>
            <a:ext cx="6642568" cy="41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kovni rezultat za b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40365" cy="42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4"/>
          <p:cNvSpPr txBox="1">
            <a:spLocks noChangeArrowheads="1"/>
          </p:cNvSpPr>
          <p:nvPr/>
        </p:nvSpPr>
        <p:spPr bwMode="auto">
          <a:xfrm>
            <a:off x="0" y="552779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Treći krug - Evo me doma</a:t>
            </a:r>
            <a:endParaRPr lang="hr-HR" sz="54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765141" y="1270501"/>
            <a:ext cx="3168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 Asocijacija</a:t>
            </a:r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Slikovni rezultat za bitka kod salam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Slikovni rezultat za bitka kod salamine"/>
          <p:cNvSpPr>
            <a:spLocks noChangeAspect="1" noChangeArrowheads="1"/>
          </p:cNvSpPr>
          <p:nvPr/>
        </p:nvSpPr>
        <p:spPr bwMode="auto">
          <a:xfrm>
            <a:off x="307975" y="3968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8" name="Picture 2" descr="Slikovni rezultat za police u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3"/>
          <a:stretch/>
        </p:blipFill>
        <p:spPr bwMode="auto">
          <a:xfrm>
            <a:off x="4835375" y="3719544"/>
            <a:ext cx="4151320" cy="29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Slikovni rezultat za new y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Slikovni rezultat za new yo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4" name="Picture 8" descr="Slikovni rezultat za new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7" y="177660"/>
            <a:ext cx="2637572" cy="35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likovni rezultat za johnny engl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2"/>
          <a:stretch/>
        </p:blipFill>
        <p:spPr bwMode="auto">
          <a:xfrm>
            <a:off x="5940152" y="160337"/>
            <a:ext cx="3046543" cy="338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likovni rezultat za bee movi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15178" r="19658" b="23827"/>
          <a:stretch/>
        </p:blipFill>
        <p:spPr bwMode="auto">
          <a:xfrm>
            <a:off x="176076" y="3892731"/>
            <a:ext cx="4319280" cy="27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1" y="1052736"/>
            <a:ext cx="914399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. Premetaljka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59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>
              <a:lnSpc>
                <a:spcPct val="150000"/>
              </a:lnSpc>
            </a:pP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Slom kune</a:t>
            </a:r>
          </a:p>
          <a:p>
            <a:pPr lvl="0" algn="ctr">
              <a:lnSpc>
                <a:spcPct val="150000"/>
              </a:lnSpc>
            </a:pPr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investitor</a:t>
            </a:r>
            <a:endParaRPr lang="hr-H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689356"/>
            <a:ext cx="4788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Osim što je bio najistaknutiji hrvatski romantičarski pjesnik,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Petar Preradović je imao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 vojnu karijeru. S kojim činom je otišao u mirovinu? 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Petar PreradoviÄ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604668" cy="48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37154" y="39289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Tko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 napisao pjesmu „Rastanak sa sobom”?</a:t>
            </a:r>
            <a:endParaRPr lang="hr-HR" sz="3200" dirty="0"/>
          </a:p>
          <a:p>
            <a:pPr algn="ctr"/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stojimo na rubu svijeta</a:t>
            </a:r>
            <a:br>
              <a:rPr lang="hr-HR" sz="2800" dirty="0">
                <a:latin typeface="Times New Roman" pitchFamily="18" charset="0"/>
                <a:cs typeface="Times New Roman" pitchFamily="18" charset="0"/>
              </a:rPr>
            </a:b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i gledamo u zapadanje zadnjih zvijezda u dubljine noći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Sa zvijezdama i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mi zapadamo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stojimo već na krajnjem rubu sebe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ispod nas zemlju nevidljivo maknu</a:t>
            </a:r>
            <a:br>
              <a:rPr lang="hr-HR" sz="2800" dirty="0">
                <a:latin typeface="Times New Roman" pitchFamily="18" charset="0"/>
                <a:cs typeface="Times New Roman" pitchFamily="18" charset="0"/>
              </a:rPr>
            </a:b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da je već daleko vidimo </a:t>
            </a:r>
            <a:r>
              <a:rPr lang="hr-HR" sz="2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zvijezdu?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Zamakle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su zvijezde</a:t>
            </a:r>
            <a:br>
              <a:rPr lang="hr-HR" sz="2800" dirty="0">
                <a:latin typeface="Times New Roman" pitchFamily="18" charset="0"/>
                <a:cs typeface="Times New Roman" pitchFamily="18" charset="0"/>
              </a:rPr>
            </a:br>
            <a:r>
              <a:rPr lang="hr-HR" sz="2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od nas još može naslutiti sebe?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Rušimo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se vječno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Naš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je put bez dna i padanje bez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glasa</a:t>
            </a:r>
          </a:p>
        </p:txBody>
      </p:sp>
    </p:spTree>
    <p:extLst>
      <p:ext uri="{BB962C8B-B14F-4D97-AF65-F5344CB8AC3E}">
        <p14:creationId xmlns:p14="http://schemas.microsoft.com/office/powerpoint/2010/main" val="41700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5978" y="1980130"/>
            <a:ext cx="301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SZ Hrvatska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963335"/>
            <a:ext cx="255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Dalmacija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926" y="1980130"/>
            <a:ext cx="254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Slavonija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5-7.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Navedite imena hrvatskih gradova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 osnovi njihovih grbova?</a:t>
            </a:r>
            <a:endParaRPr lang="hr-HR" sz="3200" b="1" dirty="0"/>
          </a:p>
        </p:txBody>
      </p:sp>
      <p:pic>
        <p:nvPicPr>
          <p:cNvPr id="11266" name="Picture 2" descr="Povezana slik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2498" r="4199"/>
          <a:stretch/>
        </p:blipFill>
        <p:spPr bwMode="auto">
          <a:xfrm>
            <a:off x="6084168" y="2634204"/>
            <a:ext cx="2453641" cy="28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likovni rezultat za grb grada zad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51" r="7310" b="2138"/>
          <a:stretch/>
        </p:blipFill>
        <p:spPr bwMode="auto">
          <a:xfrm>
            <a:off x="3203848" y="2689717"/>
            <a:ext cx="2327855" cy="293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likovni rezultat za grb grada Äak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2694915"/>
            <a:ext cx="2291873" cy="2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47667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Koji je najdraži bend Robija Kumerlea</a:t>
            </a:r>
          </a:p>
          <a:p>
            <a:pPr lvl="0" algn="ctr"/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z TV serije 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Bitange i princeze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bitange i princez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r="12703"/>
          <a:stretch/>
        </p:blipFill>
        <p:spPr bwMode="auto">
          <a:xfrm>
            <a:off x="1763688" y="1857954"/>
            <a:ext cx="5972489" cy="45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65302"/>
              </p:ext>
            </p:extLst>
          </p:nvPr>
        </p:nvGraphicFramePr>
        <p:xfrm>
          <a:off x="107504" y="1412776"/>
          <a:ext cx="8928993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376264"/>
                <a:gridCol w="2664297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oluk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čelik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vojnik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mramor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žica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mesing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Sportske</a:t>
                      </a:r>
                      <a:r>
                        <a:rPr lang="hr-HR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novosti</a:t>
                      </a:r>
                      <a:endParaRPr lang="hr-HR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dlijeto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atom.</a:t>
                      </a:r>
                      <a:r>
                        <a:rPr lang="hr-HR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br. 29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smjesa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atomski</a:t>
                      </a:r>
                      <a:r>
                        <a:rPr lang="hr-HR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broj 50</a:t>
                      </a:r>
                      <a:endParaRPr lang="hr-HR" sz="2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plastika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23528" y="332656"/>
            <a:ext cx="242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Asocijacija</a:t>
            </a:r>
          </a:p>
        </p:txBody>
      </p:sp>
    </p:spTree>
    <p:extLst>
      <p:ext uri="{BB962C8B-B14F-4D97-AF65-F5344CB8AC3E}">
        <p14:creationId xmlns:p14="http://schemas.microsoft.com/office/powerpoint/2010/main" val="18639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40466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Novinar Muntadhar al-Zaidi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iz televizijske kuće </a:t>
            </a:r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al-Bagdadia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proslavio se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godine gađajući cipelom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jednog političara, kojeg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AutoShape 2" descr="File:Latuff cartoon about Muntazer al-Zaidi as Rambo.gif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6" name="Picture 4" descr="Muntadhar al-Zaidi: The Iraqi man who threw a shoe at George Bus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/>
          <a:stretch/>
        </p:blipFill>
        <p:spPr bwMode="auto">
          <a:xfrm>
            <a:off x="919161" y="2348880"/>
            <a:ext cx="7305675" cy="41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0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Jedan od najboljih hrvatskih strip autora zasigurno je Radovan Domagoj Devlić. Kako se zove njegov SF strip koji nosi naslov prema jednom izgubljenom gradu i koji se smatra remek-djelom hrvatske strip umjetnosti? </a:t>
            </a:r>
            <a:endParaRPr lang="hr-H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2855344" cy="39047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2612345" cy="38845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69232"/>
            <a:ext cx="2992141" cy="39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0" y="5229200"/>
            <a:ext cx="9144000" cy="14700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Daj deset odgovorima koji</a:t>
            </a:r>
          </a:p>
          <a:p>
            <a:r>
              <a:rPr lang="hr-HR" sz="5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hr-HR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apočinju na isto slovo</a:t>
            </a:r>
            <a:endParaRPr lang="hr-H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likovni rezultat za abec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0" y="404664"/>
            <a:ext cx="79354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2662" y="1733911"/>
            <a:ext cx="810941" cy="849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2327498" y="1702489"/>
            <a:ext cx="726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31300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-24044" y="693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Mateo Kovačić 2019. iz Reala prelazi u koji klub? 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rimera: Mateo Kovačić i Šime Vrsaljko igrali u pobjedam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288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11068" y="623392"/>
            <a:ext cx="8280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Kako se zove strateška računalna igra koju je napravio </a:t>
            </a:r>
            <a:r>
              <a:rPr lang="hr-HR" sz="3200" dirty="0" err="1" smtClean="0"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err="1" smtClean="0">
                <a:latin typeface="Times New Roman" pitchFamily="18" charset="0"/>
                <a:cs typeface="Times New Roman" pitchFamily="18" charset="0"/>
              </a:rPr>
              <a:t>Meier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, a objavljena 1991. godine?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Slikovni rezultat za sid meier's civ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488834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332656"/>
            <a:ext cx="5364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Drugi svjetski prvak u šahu bio je Emanuel Lasker koji je titulu nosio 27 godina. </a:t>
            </a:r>
          </a:p>
          <a:p>
            <a:pPr lvl="0"/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Kako se zove šahist koji je 1921. u Havani pobijedio Laskera i osvojio titulu svjetskog prvaka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koju je nosio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do 1927. 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likovni rezultat za capablanca ch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79"/>
          <a:stretch/>
        </p:blipFill>
        <p:spPr bwMode="auto">
          <a:xfrm>
            <a:off x="5477059" y="476671"/>
            <a:ext cx="3506575" cy="42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338273"/>
            <a:ext cx="9108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Kako se zove najutvrđeniji dio neke velike utvrde ili grada koji čini zadnju fortifikacijsku crtu obrane?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 Belišću postoji objekt koji nosi taj naziv.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cita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6840760" cy="42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40466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Tko je u svojoj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postimpresionističkoj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fazi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1890.  naslikao ovu sliku kartaša?</a:t>
            </a:r>
            <a:endParaRPr lang="hr-HR" sz="3200" dirty="0"/>
          </a:p>
        </p:txBody>
      </p:sp>
      <p:pic>
        <p:nvPicPr>
          <p:cNvPr id="5122" name="Picture 2" descr="Slikovni rezultat za cezanne kartaÅ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75" y="1891857"/>
            <a:ext cx="6292241" cy="46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42416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Kako se zove rimska božica 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poljodjelstva, žitarica i žetve?</a:t>
            </a:r>
            <a:endParaRPr lang="hr-HR" sz="3200" dirty="0"/>
          </a:p>
        </p:txBody>
      </p:sp>
      <p:pic>
        <p:nvPicPr>
          <p:cNvPr id="9218" name="Picture 2" descr="Slikovni rezultat za ceres boÅ¾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/>
          <a:stretch/>
        </p:blipFill>
        <p:spPr bwMode="auto">
          <a:xfrm>
            <a:off x="1378879" y="1772816"/>
            <a:ext cx="6562195" cy="44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3326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kojem je gradu nobelovac </a:t>
            </a:r>
            <a:r>
              <a:rPr lang="hr-HR" sz="3200" dirty="0" err="1">
                <a:latin typeface="Times New Roman" pitchFamily="18" charset="0"/>
                <a:cs typeface="Times New Roman" pitchFamily="18" charset="0"/>
              </a:rPr>
              <a:t>Enrico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Fermi 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pokrenuo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prvi nuklearni reaktor?</a:t>
            </a:r>
          </a:p>
        </p:txBody>
      </p:sp>
      <p:pic>
        <p:nvPicPr>
          <p:cNvPr id="10242" name="Picture 2" descr="Slikovni rezultat za fermi first nuclear re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3383"/>
          <a:stretch/>
        </p:blipFill>
        <p:spPr bwMode="auto">
          <a:xfrm>
            <a:off x="1187624" y="1772816"/>
            <a:ext cx="6768752" cy="48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0" y="3326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Kako se zove biljka čiji se korijen koristi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kao sirovina za proizvodnju bijele kave?</a:t>
            </a:r>
            <a:endParaRPr lang="hr-HR" sz="3200" dirty="0"/>
          </a:p>
        </p:txBody>
      </p:sp>
      <p:pic>
        <p:nvPicPr>
          <p:cNvPr id="7170" name="Picture 2" descr="Slikovni rezultat za bijela kava od cikor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264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Womens Shoes Boots Black The Dr.Martens Women's 1460 Nappa 1460 8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Womens Shoes Boots Black The Dr.Martens Women's 1460 Nappa 1460 8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1" name="Picture 5" descr="C:\Users\Natasa\Documents\Downloads\womens-shoes-boots-black-the-dr.martens-women-s-1460-nappa-1460-8-eye-dr.martens-Great-7G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92696"/>
            <a:ext cx="6096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1"/>
          <p:cNvSpPr/>
          <p:nvPr/>
        </p:nvSpPr>
        <p:spPr>
          <a:xfrm>
            <a:off x="155575" y="692696"/>
            <a:ext cx="26643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Iz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koje zemlje dolazi dr.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Märtens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tvorac slavnih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martensica?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3326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19.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Kako se zove kultni hotel u New Yorku u kojem su živjeli umjetnici i glazbenici tijekom druge polovice 20. stoljeća? Leonard Cohen mu je posvetio pjesmu.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Slikovni rezultat za chelsea hot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/>
          <a:stretch/>
        </p:blipFill>
        <p:spPr bwMode="auto">
          <a:xfrm>
            <a:off x="1425352" y="2204864"/>
            <a:ext cx="6096000" cy="44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-1554" y="5486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Koji tenisač drži rekord od 109 osvojenih 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ATP turnira u pojedinačnoj konkurenciji?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likovni rezultat za grand slam central court philippe chatri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/>
          <a:stretch/>
        </p:blipFill>
        <p:spPr bwMode="auto">
          <a:xfrm>
            <a:off x="0" y="2002970"/>
            <a:ext cx="9144000" cy="48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kovni rezultat za b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40365" cy="42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4"/>
          <p:cNvSpPr txBox="1">
            <a:spLocks noChangeArrowheads="1"/>
          </p:cNvSpPr>
          <p:nvPr/>
        </p:nvSpPr>
        <p:spPr bwMode="auto">
          <a:xfrm>
            <a:off x="0" y="552779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Treći krug - odgovori</a:t>
            </a:r>
            <a:endParaRPr lang="hr-HR" sz="54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391910" y="989109"/>
            <a:ext cx="39619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Asocijacija</a:t>
            </a: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Englishman in New York</a:t>
            </a: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Pčelin film</a:t>
            </a: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Police</a:t>
            </a: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Sting</a:t>
            </a:r>
          </a:p>
        </p:txBody>
      </p:sp>
      <p:sp>
        <p:nvSpPr>
          <p:cNvPr id="4" name="AutoShape 2" descr="Slikovni rezultat za bitka kod salam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Slikovni rezultat za bitka kod salamine"/>
          <p:cNvSpPr>
            <a:spLocks noChangeAspect="1" noChangeArrowheads="1"/>
          </p:cNvSpPr>
          <p:nvPr/>
        </p:nvSpPr>
        <p:spPr bwMode="auto">
          <a:xfrm>
            <a:off x="307975" y="3968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8" name="Picture 2" descr="Slikovni rezultat za police u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3"/>
          <a:stretch/>
        </p:blipFill>
        <p:spPr bwMode="auto">
          <a:xfrm>
            <a:off x="4835375" y="3719544"/>
            <a:ext cx="4151320" cy="29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Slikovni rezultat za new y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Slikovni rezultat za new yo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4" name="Picture 8" descr="Slikovni rezultat za new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256"/>
            <a:ext cx="2423493" cy="32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likovni rezultat za johnny engl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2"/>
          <a:stretch/>
        </p:blipFill>
        <p:spPr bwMode="auto">
          <a:xfrm>
            <a:off x="6385489" y="312738"/>
            <a:ext cx="2758511" cy="30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likovni rezultat za bee movi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15178" r="19658" b="23827"/>
          <a:stretch/>
        </p:blipFill>
        <p:spPr bwMode="auto">
          <a:xfrm>
            <a:off x="176076" y="3892731"/>
            <a:ext cx="4319280" cy="27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1" y="1052736"/>
            <a:ext cx="914399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. Premetaljka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59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>
              <a:lnSpc>
                <a:spcPct val="150000"/>
              </a:lnSpc>
            </a:pPr>
            <a:r>
              <a:rPr lang="hr-HR" sz="5900" dirty="0" smtClean="0">
                <a:latin typeface="Times New Roman" pitchFamily="18" charset="0"/>
                <a:cs typeface="Times New Roman" pitchFamily="18" charset="0"/>
              </a:rPr>
              <a:t>Slom kune</a:t>
            </a:r>
          </a:p>
          <a:p>
            <a:pPr algn="ctr">
              <a:lnSpc>
                <a:spcPct val="150000"/>
              </a:lnSpc>
            </a:pPr>
            <a:r>
              <a:rPr lang="hr-HR" sz="4400" dirty="0" smtClean="0">
                <a:latin typeface="Times New Roman" pitchFamily="18" charset="0"/>
                <a:cs typeface="Times New Roman" pitchFamily="18" charset="0"/>
              </a:rPr>
              <a:t>investitor</a:t>
            </a:r>
          </a:p>
          <a:p>
            <a:pPr lvl="0" algn="ctr">
              <a:lnSpc>
                <a:spcPct val="150000"/>
              </a:lnSpc>
            </a:pPr>
            <a:r>
              <a:rPr lang="hr-HR" sz="5900" dirty="0" smtClean="0">
                <a:latin typeface="Times New Roman" pitchFamily="18" charset="0"/>
                <a:cs typeface="Times New Roman" pitchFamily="18" charset="0"/>
              </a:rPr>
              <a:t>Elon Musk</a:t>
            </a:r>
          </a:p>
        </p:txBody>
      </p:sp>
    </p:spTree>
    <p:extLst>
      <p:ext uri="{BB962C8B-B14F-4D97-AF65-F5344CB8AC3E}">
        <p14:creationId xmlns:p14="http://schemas.microsoft.com/office/powerpoint/2010/main" val="15559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689356"/>
            <a:ext cx="4788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Osim što je bio najistaknutiji hrvatski romantičarski pjesnik,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Petar Preradović je imao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 vojnu karijeru. S kojim činom je otišao u mirovinu?</a:t>
            </a:r>
          </a:p>
          <a:p>
            <a:pPr lvl="0" algn="ctr"/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Petar PreradoviÄ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604668" cy="48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37154" y="39289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„Rastanak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sa sobom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A. B. Šimić</a:t>
            </a:r>
            <a:endParaRPr lang="hr-HR" sz="3200" b="1" dirty="0"/>
          </a:p>
          <a:p>
            <a:pPr algn="ctr"/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stojimo na rubu svijeta</a:t>
            </a:r>
            <a:br>
              <a:rPr lang="hr-HR" sz="2800" dirty="0">
                <a:latin typeface="Times New Roman" pitchFamily="18" charset="0"/>
                <a:cs typeface="Times New Roman" pitchFamily="18" charset="0"/>
              </a:rPr>
            </a:b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i gledamo u zapadanje zadnjih zvijezda u dubljine noći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Sa zvijezdama i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mi zapadamo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stojimo već na krajnjem rubu sebe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ispod nas zemlju nevidljivo maknu</a:t>
            </a:r>
            <a:br>
              <a:rPr lang="hr-HR" sz="2800" dirty="0">
                <a:latin typeface="Times New Roman" pitchFamily="18" charset="0"/>
                <a:cs typeface="Times New Roman" pitchFamily="18" charset="0"/>
              </a:rPr>
            </a:b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da je već daleko vidimo </a:t>
            </a:r>
            <a:r>
              <a:rPr lang="hr-HR" sz="2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zvijezdu?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Zamakle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su zvijezde</a:t>
            </a:r>
            <a:br>
              <a:rPr lang="hr-HR" sz="2800" dirty="0">
                <a:latin typeface="Times New Roman" pitchFamily="18" charset="0"/>
                <a:cs typeface="Times New Roman" pitchFamily="18" charset="0"/>
              </a:rPr>
            </a:br>
            <a:r>
              <a:rPr lang="hr-HR" sz="2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od nas još može naslutiti sebe?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Rušimo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se vječno</a:t>
            </a:r>
          </a:p>
          <a:p>
            <a:pPr algn="ctr"/>
            <a:endParaRPr lang="hr-H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Naš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je put bez dna i padanje bez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glasa</a:t>
            </a:r>
          </a:p>
        </p:txBody>
      </p:sp>
    </p:spTree>
    <p:extLst>
      <p:ext uri="{BB962C8B-B14F-4D97-AF65-F5344CB8AC3E}">
        <p14:creationId xmlns:p14="http://schemas.microsoft.com/office/powerpoint/2010/main" val="27157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4168" y="1980130"/>
            <a:ext cx="301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7. Varaždin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639" y="1963335"/>
            <a:ext cx="255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 Šibenik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980130"/>
            <a:ext cx="254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Đakovo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5-7.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Navedite imena hrvatskih gradova</a:t>
            </a: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na osnovi njihovih grbova?</a:t>
            </a:r>
            <a:endParaRPr lang="hr-HR" sz="3200" b="1" dirty="0"/>
          </a:p>
        </p:txBody>
      </p:sp>
      <p:pic>
        <p:nvPicPr>
          <p:cNvPr id="11266" name="Picture 2" descr="Povezana slik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2498" r="4199"/>
          <a:stretch/>
        </p:blipFill>
        <p:spPr bwMode="auto">
          <a:xfrm>
            <a:off x="6084168" y="2634204"/>
            <a:ext cx="2453641" cy="28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likovni rezultat za grb grada zad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51" r="7310" b="2138"/>
          <a:stretch/>
        </p:blipFill>
        <p:spPr bwMode="auto">
          <a:xfrm>
            <a:off x="3203848" y="2689717"/>
            <a:ext cx="2327855" cy="293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likovni rezultat za grb grada Äak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2694915"/>
            <a:ext cx="2291873" cy="2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47667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Koji je najdraži bend Robija Kumerlea iz </a:t>
            </a:r>
          </a:p>
          <a:p>
            <a:pPr lvl="0"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TV serije 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Bitange i princeze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Leteći odred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likovni rezultat za bitange i princez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r="12703"/>
          <a:stretch/>
        </p:blipFill>
        <p:spPr bwMode="auto">
          <a:xfrm>
            <a:off x="1763688" y="1857954"/>
            <a:ext cx="5972489" cy="45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03207"/>
              </p:ext>
            </p:extLst>
          </p:nvPr>
        </p:nvGraphicFramePr>
        <p:xfrm>
          <a:off x="107504" y="1412776"/>
          <a:ext cx="8928993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2520280"/>
                <a:gridCol w="2664297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oluk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čelik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vojnik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mramor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žica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mesing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Sportske</a:t>
                      </a:r>
                      <a:r>
                        <a:rPr lang="hr-HR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novosti</a:t>
                      </a:r>
                      <a:endParaRPr lang="hr-HR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dlijeto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atom.</a:t>
                      </a:r>
                      <a:r>
                        <a:rPr lang="hr-HR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br. 29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smjesa</a:t>
                      </a:r>
                      <a:endParaRPr lang="hr-H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atomski</a:t>
                      </a:r>
                      <a:r>
                        <a:rPr lang="hr-HR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broj 50</a:t>
                      </a:r>
                      <a:endParaRPr lang="hr-HR" sz="2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plastika</a:t>
                      </a:r>
                      <a:endParaRPr lang="hr-HR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bakar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slitina (legura)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kositar (Sn)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kip</a:t>
                      </a:r>
                      <a:endParaRPr lang="hr-H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bronca</a:t>
                      </a:r>
                      <a:endParaRPr lang="hr-HR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23528" y="332656"/>
            <a:ext cx="242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Asocijacija</a:t>
            </a:r>
          </a:p>
        </p:txBody>
      </p:sp>
    </p:spTree>
    <p:extLst>
      <p:ext uri="{BB962C8B-B14F-4D97-AF65-F5344CB8AC3E}">
        <p14:creationId xmlns:p14="http://schemas.microsoft.com/office/powerpoint/2010/main" val="12217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6113</TotalTime>
  <Words>2121</Words>
  <Application>Microsoft Office PowerPoint</Application>
  <PresentationFormat>Prikaz na zaslonu (4:3)</PresentationFormat>
  <Paragraphs>435</Paragraphs>
  <Slides>113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113</vt:i4>
      </vt:variant>
    </vt:vector>
  </HeadingPairs>
  <TitlesOfParts>
    <vt:vector size="114" baseType="lpstr">
      <vt:lpstr>Office tema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</vt:lpstr>
      <vt:lpstr>PowerPointova prezentacija</vt:lpstr>
      <vt:lpstr>PowerPointova prezentacija</vt:lpstr>
      <vt:lpstr>PowerPointova prezentacija</vt:lpstr>
      <vt:lpstr>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Hrvatski institut za povijest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Borba žena za pravo glasa od kraja 18. do početka 20. st.</dc:title>
  <dc:creator>Dinko Župan</dc:creator>
  <cp:lastModifiedBy>Vladimir Vazdar</cp:lastModifiedBy>
  <cp:revision>432</cp:revision>
  <dcterms:created xsi:type="dcterms:W3CDTF">2014-03-07T14:19:50Z</dcterms:created>
  <dcterms:modified xsi:type="dcterms:W3CDTF">2020-04-16T15:16:31Z</dcterms:modified>
</cp:coreProperties>
</file>