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9"/>
  </p:notesMasterIdLst>
  <p:sldIdLst>
    <p:sldId id="256" r:id="rId2"/>
    <p:sldId id="257" r:id="rId3"/>
    <p:sldId id="258" r:id="rId4"/>
    <p:sldId id="259" r:id="rId5"/>
    <p:sldId id="260" r:id="rId6"/>
    <p:sldId id="261" r:id="rId7"/>
    <p:sldId id="298" r:id="rId8"/>
    <p:sldId id="263" r:id="rId9"/>
    <p:sldId id="265" r:id="rId10"/>
    <p:sldId id="297" r:id="rId11"/>
    <p:sldId id="267" r:id="rId12"/>
    <p:sldId id="268" r:id="rId13"/>
    <p:sldId id="269" r:id="rId14"/>
    <p:sldId id="296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99" r:id="rId26"/>
    <p:sldId id="283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0" r:id="rId69"/>
    <p:sldId id="331" r:id="rId70"/>
    <p:sldId id="333" r:id="rId71"/>
    <p:sldId id="334" r:id="rId72"/>
    <p:sldId id="335" r:id="rId73"/>
    <p:sldId id="336" r:id="rId74"/>
    <p:sldId id="337" r:id="rId75"/>
    <p:sldId id="338" r:id="rId76"/>
    <p:sldId id="339" r:id="rId77"/>
    <p:sldId id="340" r:id="rId78"/>
    <p:sldId id="341" r:id="rId79"/>
    <p:sldId id="342" r:id="rId80"/>
    <p:sldId id="343" r:id="rId81"/>
    <p:sldId id="344" r:id="rId82"/>
    <p:sldId id="345" r:id="rId83"/>
    <p:sldId id="346" r:id="rId84"/>
    <p:sldId id="347" r:id="rId85"/>
    <p:sldId id="348" r:id="rId86"/>
    <p:sldId id="349" r:id="rId87"/>
    <p:sldId id="350" r:id="rId88"/>
    <p:sldId id="351" r:id="rId89"/>
    <p:sldId id="352" r:id="rId90"/>
    <p:sldId id="353" r:id="rId91"/>
    <p:sldId id="354" r:id="rId92"/>
    <p:sldId id="355" r:id="rId93"/>
    <p:sldId id="356" r:id="rId94"/>
    <p:sldId id="357" r:id="rId95"/>
    <p:sldId id="358" r:id="rId96"/>
    <p:sldId id="359" r:id="rId97"/>
    <p:sldId id="360" r:id="rId98"/>
    <p:sldId id="361" r:id="rId99"/>
    <p:sldId id="362" r:id="rId100"/>
    <p:sldId id="363" r:id="rId101"/>
    <p:sldId id="364" r:id="rId102"/>
    <p:sldId id="365" r:id="rId103"/>
    <p:sldId id="366" r:id="rId104"/>
    <p:sldId id="367" r:id="rId105"/>
    <p:sldId id="368" r:id="rId106"/>
    <p:sldId id="381" r:id="rId107"/>
    <p:sldId id="370" r:id="rId108"/>
    <p:sldId id="371" r:id="rId109"/>
    <p:sldId id="372" r:id="rId110"/>
    <p:sldId id="373" r:id="rId111"/>
    <p:sldId id="374" r:id="rId112"/>
    <p:sldId id="375" r:id="rId113"/>
    <p:sldId id="376" r:id="rId114"/>
    <p:sldId id="377" r:id="rId115"/>
    <p:sldId id="378" r:id="rId116"/>
    <p:sldId id="379" r:id="rId117"/>
    <p:sldId id="380" r:id="rId11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ila, s rešetkom tablic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477" autoAdjust="0"/>
  </p:normalViewPr>
  <p:slideViewPr>
    <p:cSldViewPr>
      <p:cViewPr>
        <p:scale>
          <a:sx n="66" d="100"/>
          <a:sy n="66" d="100"/>
        </p:scale>
        <p:origin x="-1248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5F111-98D6-4BAA-8C67-6CDE17D75DCE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6712D-8C8D-4253-AA45-FBAEC57F113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72239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BE8EE-DAE3-4317-8763-F8C132ADB262}" type="slidenum">
              <a:rPr lang="hr-HR" smtClean="0"/>
              <a:pPr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8928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54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469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55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469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56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469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BE8EE-DAE3-4317-8763-F8C132ADB262}" type="slidenum">
              <a:rPr lang="hr-HR" smtClean="0"/>
              <a:pPr/>
              <a:t>58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8928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6712D-8C8D-4253-AA45-FBAEC57F1134}" type="slidenum">
              <a:rPr lang="hr-HR" smtClean="0"/>
              <a:pPr/>
              <a:t>59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620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6712D-8C8D-4253-AA45-FBAEC57F1134}" type="slidenum">
              <a:rPr lang="hr-HR" smtClean="0"/>
              <a:pPr/>
              <a:t>61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30218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68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78943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BE8EE-DAE3-4317-8763-F8C132ADB262}" type="slidenum">
              <a:rPr lang="hr-HR" smtClean="0"/>
              <a:pPr/>
              <a:t>69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89288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70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4695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71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469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BE8EE-DAE3-4317-8763-F8C132ADB262}" type="slidenum">
              <a:rPr lang="hr-HR" smtClean="0"/>
              <a:pPr/>
              <a:t>26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89288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72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4695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73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4695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74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4695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6712D-8C8D-4253-AA45-FBAEC57F1134}" type="slidenum">
              <a:rPr lang="hr-HR" smtClean="0"/>
              <a:pPr/>
              <a:t>104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58706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BE8EE-DAE3-4317-8763-F8C132ADB262}" type="slidenum">
              <a:rPr lang="hr-HR" smtClean="0"/>
              <a:pPr/>
              <a:t>39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8928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6712D-8C8D-4253-AA45-FBAEC57F1134}" type="slidenum">
              <a:rPr lang="hr-HR" smtClean="0"/>
              <a:pPr/>
              <a:t>40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620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6712D-8C8D-4253-AA45-FBAEC57F1134}" type="slidenum">
              <a:rPr lang="hr-HR" smtClean="0"/>
              <a:pPr/>
              <a:t>42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30218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49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78943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BE8EE-DAE3-4317-8763-F8C132ADB262}" type="slidenum">
              <a:rPr lang="hr-HR" smtClean="0"/>
              <a:pPr/>
              <a:t>50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8928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52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469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AD5FA-9DC2-4EA3-A2AA-AFA4058CA15A}" type="slidenum">
              <a:rPr lang="hr-HR" smtClean="0"/>
              <a:t>53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469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6DA37-AA72-4E2C-867C-43632F56A17D}" type="datetimeFigureOut">
              <a:rPr lang="hr-HR" smtClean="0"/>
              <a:pPr/>
              <a:t>7.5.2020.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0E75B-8575-443F-9625-D67484B02657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-108520" y="188972"/>
            <a:ext cx="9252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6000" b="1" dirty="0" smtClean="0">
                <a:solidFill>
                  <a:srgbClr val="96210A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hr-HR" sz="6000" b="1" dirty="0">
              <a:solidFill>
                <a:srgbClr val="9621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Slikovni rezultat za beer images carto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 dirty="0"/>
          </a:p>
        </p:txBody>
      </p:sp>
      <p:pic>
        <p:nvPicPr>
          <p:cNvPr id="1026" name="Picture 2" descr="C:\Users\dinko\Documents\Kvizovi\Materijal za kviz\PUB kviz Rombe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" y="0"/>
            <a:ext cx="9134908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04248" y="5517232"/>
            <a:ext cx="2088232" cy="12546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hr-HR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Autor kviza</a:t>
            </a:r>
          </a:p>
          <a:p>
            <a:pPr algn="ctr">
              <a:lnSpc>
                <a:spcPct val="150000"/>
              </a:lnSpc>
            </a:pPr>
            <a:r>
              <a:rPr lang="hr-HR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Dinko </a:t>
            </a:r>
            <a:r>
              <a:rPr lang="hr-HR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Župan</a:t>
            </a:r>
          </a:p>
        </p:txBody>
      </p:sp>
      <p:sp>
        <p:nvSpPr>
          <p:cNvPr id="5" name="Rectangle 4"/>
          <p:cNvSpPr/>
          <p:nvPr/>
        </p:nvSpPr>
        <p:spPr>
          <a:xfrm>
            <a:off x="6084168" y="2780928"/>
            <a:ext cx="3059832" cy="18722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TextBox 10"/>
          <p:cNvSpPr txBox="1"/>
          <p:nvPr/>
        </p:nvSpPr>
        <p:spPr>
          <a:xfrm>
            <a:off x="6084168" y="2780928"/>
            <a:ext cx="3059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54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HR" sz="5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Evo me doma</a:t>
            </a:r>
            <a:endParaRPr lang="hr-HR" sz="54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3147" y="5229200"/>
            <a:ext cx="2412630" cy="15121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Judi</a:t>
            </a:r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, evo me doma</a:t>
            </a:r>
            <a:br>
              <a:rPr lang="it-IT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Ne dan se ovi put</a:t>
            </a:r>
            <a:br>
              <a:rPr lang="it-IT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Nigdi od ovog </a:t>
            </a:r>
            <a:r>
              <a:rPr lang="it-IT" sz="2000" b="1" dirty="0" smtClean="0">
                <a:latin typeface="Times New Roman" pitchFamily="18" charset="0"/>
                <a:cs typeface="Times New Roman" pitchFamily="18" charset="0"/>
              </a:rPr>
              <a:t>stola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hr-HR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3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26064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Na koji grada na Dunavu je prikazan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ovaj napad iz 1686. godine?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Medieval Hungary: Destruction of the centers of medieval Hung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63436" cy="500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516216" y="1844824"/>
            <a:ext cx="2627784" cy="2880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019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/>
          <p:cNvSpPr txBox="1"/>
          <p:nvPr/>
        </p:nvSpPr>
        <p:spPr>
          <a:xfrm>
            <a:off x="-28887" y="51986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O kojem hrvatskom gradu je riječ?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Zagreb</a:t>
            </a:r>
            <a:endParaRPr lang="hr-HR" sz="3200" b="1" dirty="0"/>
          </a:p>
        </p:txBody>
      </p:sp>
      <p:pic>
        <p:nvPicPr>
          <p:cNvPr id="4" name="Picture 2" descr="Slikovni rezultat za stari crteÅ¾i sisak hrvatskih gradov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" t="10604" r="6255" b="17283"/>
          <a:stretch/>
        </p:blipFill>
        <p:spPr bwMode="auto">
          <a:xfrm>
            <a:off x="1115796" y="1556792"/>
            <a:ext cx="6912410" cy="470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79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716016" y="321409"/>
            <a:ext cx="4067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„Odrastao sam između četiri vjerska objekta: katoličke i pravoslavne crkve, džamije i …”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Što je Ivica Osim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naveo kao četvrti objekt?</a:t>
            </a:r>
          </a:p>
          <a:p>
            <a:pPr lvl="0"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Stadion Grbavica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www.nap.ba/images/slike/osim(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8"/>
          <a:stretch/>
        </p:blipFill>
        <p:spPr bwMode="auto">
          <a:xfrm>
            <a:off x="107504" y="188640"/>
            <a:ext cx="4306119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23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40466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Što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je anomalija vode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lvl="1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Najveću gostuću ima na +4°C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Slikovni rezultat za svjetski dan vo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43" y="1628800"/>
            <a:ext cx="8005593" cy="453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6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26064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7-8.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Navedi u kojim se županijama nalaze izvori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iz kojih se pune ove flaširane vode?</a:t>
            </a:r>
            <a:endParaRPr lang="hr-HR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Slikovni rezultat za studena prirodna vod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0" r="11313"/>
          <a:stretch/>
        </p:blipFill>
        <p:spPr bwMode="auto">
          <a:xfrm>
            <a:off x="179512" y="2836263"/>
            <a:ext cx="4461164" cy="386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likovni rezultat za jana voda izvor Sveta Jan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38"/>
          <a:stretch/>
        </p:blipFill>
        <p:spPr bwMode="auto">
          <a:xfrm>
            <a:off x="4932040" y="2814100"/>
            <a:ext cx="3816424" cy="391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41" y="2278410"/>
            <a:ext cx="45946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 Požeško-slavonska (Lipik) </a:t>
            </a:r>
            <a:endParaRPr lang="hr-HR" sz="2800" dirty="0"/>
          </a:p>
        </p:txBody>
      </p:sp>
      <p:sp>
        <p:nvSpPr>
          <p:cNvPr id="4" name="Rectangle 3"/>
          <p:cNvSpPr/>
          <p:nvPr/>
        </p:nvSpPr>
        <p:spPr>
          <a:xfrm>
            <a:off x="4640676" y="2236222"/>
            <a:ext cx="45033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r-H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HR" sz="2800" b="1" dirty="0" smtClean="0">
                <a:latin typeface="Times New Roman" pitchFamily="18" charset="0"/>
                <a:cs typeface="Times New Roman" pitchFamily="18" charset="0"/>
              </a:rPr>
              <a:t>. Zagrebačka (Sveta Jana)</a:t>
            </a:r>
            <a:endParaRPr lang="hr-H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45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ic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174394"/>
              </p:ext>
            </p:extLst>
          </p:nvPr>
        </p:nvGraphicFramePr>
        <p:xfrm>
          <a:off x="179512" y="1196752"/>
          <a:ext cx="8640960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712"/>
                <a:gridCol w="2921816"/>
                <a:gridCol w="1984492"/>
                <a:gridCol w="190394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Bela</a:t>
                      </a:r>
                      <a:r>
                        <a:rPr lang="hr-HR" sz="2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IV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karneval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kajak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Seljan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Gradec</a:t>
                      </a:r>
                      <a:endParaRPr lang="hr-HR" sz="2800" b="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Copacabana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kanu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Dalton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potres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Maracana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galija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Marx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Zagreb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Rio de Janeiro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veslanje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braća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Braća Sinković (Martin i Valent)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Pravokutnik 1"/>
          <p:cNvSpPr/>
          <p:nvPr/>
        </p:nvSpPr>
        <p:spPr>
          <a:xfrm>
            <a:off x="568036" y="260648"/>
            <a:ext cx="34578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Asocijacija</a:t>
            </a:r>
            <a:endParaRPr lang="hr-HR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75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260648"/>
            <a:ext cx="9143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drvo koje se nalazi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središtu zastave Libanona?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cedar</a:t>
            </a:r>
            <a:endParaRPr lang="hr-HR" sz="3200" b="1" dirty="0"/>
          </a:p>
        </p:txBody>
      </p:sp>
      <p:pic>
        <p:nvPicPr>
          <p:cNvPr id="6146" name="Picture 2" descr="Slikovni rezultat za ceda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2" b="6266"/>
          <a:stretch/>
        </p:blipFill>
        <p:spPr bwMode="auto">
          <a:xfrm>
            <a:off x="611560" y="1772816"/>
            <a:ext cx="7776864" cy="482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90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>
          <a:xfrm>
            <a:off x="34899" y="230783"/>
            <a:ext cx="9036496" cy="147002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5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Daj deset gradovima </a:t>
            </a:r>
          </a:p>
          <a:p>
            <a:r>
              <a:rPr lang="hr-HR" sz="5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hr-HR" sz="5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oji počinju na isto slovo</a:t>
            </a:r>
            <a:endParaRPr lang="hr-HR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Slikovni rezultat za abece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0" y="1988840"/>
            <a:ext cx="793548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56176" y="4077072"/>
            <a:ext cx="810941" cy="8493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/>
          <p:cNvSpPr/>
          <p:nvPr/>
        </p:nvSpPr>
        <p:spPr>
          <a:xfrm>
            <a:off x="6270469" y="4076902"/>
            <a:ext cx="7261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hr-HR" sz="5400" dirty="0"/>
          </a:p>
        </p:txBody>
      </p:sp>
    </p:spTree>
    <p:extLst>
      <p:ext uri="{BB962C8B-B14F-4D97-AF65-F5344CB8AC3E}">
        <p14:creationId xmlns:p14="http://schemas.microsoft.com/office/powerpoint/2010/main" val="418669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191046" y="476672"/>
            <a:ext cx="87734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zvao grad koji je prije Tebe skoro tisuću godina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bio središte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starog Egipta?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Memfis</a:t>
            </a:r>
          </a:p>
        </p:txBody>
      </p:sp>
      <p:pic>
        <p:nvPicPr>
          <p:cNvPr id="4100" name="Picture 4" descr="Legendary White Walls of Memph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68" y="2132855"/>
            <a:ext cx="7992888" cy="426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96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47667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U kojem gradu živi strip junak Mister No?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Manaus</a:t>
            </a:r>
            <a:endParaRPr lang="hr-HR" sz="3200" b="1" dirty="0"/>
          </a:p>
        </p:txBody>
      </p:sp>
      <p:pic>
        <p:nvPicPr>
          <p:cNvPr id="3076" name="Picture 4" descr="Slikovni rezultat za mister 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1772816"/>
            <a:ext cx="7128792" cy="453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87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0" y="767827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glavni grad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države koja je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dobila ime po kralju Filipu II?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Manila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Slikovni rezultat za Man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87" y="2276872"/>
            <a:ext cx="8034929" cy="431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8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>
          <a:xfrm>
            <a:off x="107504" y="230783"/>
            <a:ext cx="9036496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5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Daj deset mostovima</a:t>
            </a:r>
            <a:endParaRPr lang="hr-HR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Slikovni rezultat za most u mosta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89" y="1700808"/>
            <a:ext cx="7858125" cy="412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47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158343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„riječni grad” je tijekom 20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st. bio središte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svjetske proizvodnje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pamuka, a poznat je i po gotovo stoljetnom karnevalu pamuka?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Memphis</a:t>
            </a:r>
          </a:p>
        </p:txBody>
      </p:sp>
      <p:pic>
        <p:nvPicPr>
          <p:cNvPr id="1026" name="Picture 2" descr="Slikovni rezultat za memphis cotton carniv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0" r="4011" b="7515"/>
          <a:stretch/>
        </p:blipFill>
        <p:spPr bwMode="auto">
          <a:xfrm>
            <a:off x="1043608" y="1930462"/>
            <a:ext cx="6984776" cy="492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36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utnik 4"/>
          <p:cNvSpPr/>
          <p:nvPr/>
        </p:nvSpPr>
        <p:spPr>
          <a:xfrm>
            <a:off x="5019745" y="549198"/>
            <a:ext cx="40433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kojem je gradu Diego Velázquez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naslikao ovo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remek-djelo?</a:t>
            </a: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Madrid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Slikovni rezultat za las meni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4899925" cy="564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12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0" y="460051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je grad, nakon Pariza, drugi po broju stanovnika koji govore francuskim jezikom?</a:t>
            </a: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Montreal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Slikovni rezultat za Montre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04" y="2132856"/>
            <a:ext cx="8386392" cy="384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98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0" y="554383"/>
            <a:ext cx="90667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U kojem je gradu ubijen Martin Luther King?</a:t>
            </a: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Memphis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Slikovni rezultat za martin luther king i have a dre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296672" cy="466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81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5000667" y="765651"/>
            <a:ext cx="41048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je afrički glavni grad mjesto radnje filma Ridleya Scotta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Pad crnog jastreba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Mogadishu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Slikovni rezultat za pad crnog jastre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481"/>
            <a:ext cx="457765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31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utnik 5"/>
          <p:cNvSpPr/>
          <p:nvPr/>
        </p:nvSpPr>
        <p:spPr>
          <a:xfrm>
            <a:off x="0" y="18864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19.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 utrkom u kojem gradu je unazad osam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godina započinjalo natjecanje u Formuli 1?</a:t>
            </a: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Melbourne</a:t>
            </a:r>
            <a:endParaRPr lang="hr-HR" sz="3200" b="1" dirty="0"/>
          </a:p>
        </p:txBody>
      </p:sp>
      <p:pic>
        <p:nvPicPr>
          <p:cNvPr id="9218" name="Picture 2" descr="Slikovni rezultat za melbourne formula 1 tra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4" t="12529" r="17599" b="13772"/>
          <a:stretch/>
        </p:blipFill>
        <p:spPr bwMode="auto">
          <a:xfrm>
            <a:off x="352840" y="1988840"/>
            <a:ext cx="8395624" cy="4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5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5868144" y="460051"/>
            <a:ext cx="29523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20.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U kojem se gradu nalazi grob Elvisa Presleya?</a:t>
            </a: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Memphis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 descr="Slikovni rezultat za memphis cotton carniv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6" r="14170" b="2538"/>
          <a:stretch/>
        </p:blipFill>
        <p:spPr bwMode="auto">
          <a:xfrm>
            <a:off x="179512" y="188640"/>
            <a:ext cx="5382480" cy="565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40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-43145" y="4975403"/>
            <a:ext cx="91974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600" dirty="0" smtClean="0">
                <a:solidFill>
                  <a:srgbClr val="4D2403"/>
                </a:solidFill>
                <a:latin typeface="Times New Roman" pitchFamily="18" charset="0"/>
                <a:cs typeface="Times New Roman" pitchFamily="18" charset="0"/>
              </a:rPr>
              <a:t>Pozdrav svim kviz igračima/cama i ekipama, ovo je za sada bio zadnji kviz </a:t>
            </a:r>
            <a:r>
              <a:rPr lang="hr-HR" sz="3600" b="1" dirty="0" smtClean="0">
                <a:solidFill>
                  <a:srgbClr val="4D2403"/>
                </a:solidFill>
                <a:latin typeface="Times New Roman" pitchFamily="18" charset="0"/>
                <a:cs typeface="Times New Roman" pitchFamily="18" charset="0"/>
              </a:rPr>
              <a:t>Evo me doma</a:t>
            </a:r>
            <a:r>
              <a:rPr lang="hr-HR" sz="3600" dirty="0" smtClean="0">
                <a:solidFill>
                  <a:srgbClr val="4D2403"/>
                </a:solidFill>
                <a:latin typeface="Times New Roman" pitchFamily="18" charset="0"/>
                <a:cs typeface="Times New Roman" pitchFamily="18" charset="0"/>
              </a:rPr>
              <a:t> vidimo se uskoro u </a:t>
            </a:r>
            <a:r>
              <a:rPr lang="hr-HR" sz="3600" b="1" dirty="0" smtClean="0">
                <a:solidFill>
                  <a:srgbClr val="4D2403"/>
                </a:solidFill>
                <a:latin typeface="Times New Roman" pitchFamily="18" charset="0"/>
                <a:cs typeface="Times New Roman" pitchFamily="18" charset="0"/>
              </a:rPr>
              <a:t>Rombergu</a:t>
            </a:r>
            <a:r>
              <a:rPr lang="hr-HR" sz="3600" dirty="0" smtClean="0">
                <a:solidFill>
                  <a:srgbClr val="4D2403"/>
                </a:solidFill>
                <a:latin typeface="Times New Roman" pitchFamily="18" charset="0"/>
                <a:cs typeface="Times New Roman" pitchFamily="18" charset="0"/>
              </a:rPr>
              <a:t>, sretno!</a:t>
            </a:r>
            <a:r>
              <a:rPr lang="hr-HR" sz="2800" dirty="0" smtClean="0">
                <a:solidFill>
                  <a:srgbClr val="4D240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 descr="C:\Users\Natasa\Documents\Kvizovi\Materijal za kviz\Slike razne\Romberg PUB - kviz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74"/>
          <a:stretch/>
        </p:blipFill>
        <p:spPr bwMode="auto">
          <a:xfrm>
            <a:off x="1297458" y="235248"/>
            <a:ext cx="6516216" cy="451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45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likovni rezultat za na drini Äupri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7" y="2132856"/>
            <a:ext cx="8136903" cy="439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utnik 5"/>
          <p:cNvSpPr/>
          <p:nvPr/>
        </p:nvSpPr>
        <p:spPr>
          <a:xfrm>
            <a:off x="0" y="188640"/>
            <a:ext cx="91440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11-12.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se zove most na slici (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) koji je prije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12 godina uvršten u baštinu UNESCO-a i koja rijeka teče ispod njega (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)? Joker zovi Ivo Andrić.</a:t>
            </a:r>
            <a:endParaRPr lang="hr-HR" sz="3200" dirty="0"/>
          </a:p>
        </p:txBody>
      </p:sp>
    </p:spTree>
    <p:extLst>
      <p:ext uri="{BB962C8B-B14F-4D97-AF65-F5344CB8AC3E}">
        <p14:creationId xmlns:p14="http://schemas.microsoft.com/office/powerpoint/2010/main" val="32004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539552" y="277385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Tko je glavna glumica u filmu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Mostovi okruga </a:t>
            </a:r>
            <a:r>
              <a:rPr lang="hr-HR" sz="3200" i="1" dirty="0" err="1" smtClean="0">
                <a:latin typeface="Times New Roman" pitchFamily="18" charset="0"/>
                <a:cs typeface="Times New Roman" pitchFamily="18" charset="0"/>
              </a:rPr>
              <a:t>Madison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208912" cy="494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13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78952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kojem se gradu nalazi Anđeoski most?</a:t>
            </a:r>
            <a:endParaRPr lang="hr-HR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Slikovni rezultat za AnÄeoski mo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7320"/>
            <a:ext cx="9144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5856" y="5733256"/>
            <a:ext cx="2664296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187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likovni rezultat za hendrixov most zagr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14" y="1628800"/>
            <a:ext cx="777614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utnik 4"/>
          <p:cNvSpPr/>
          <p:nvPr/>
        </p:nvSpPr>
        <p:spPr>
          <a:xfrm>
            <a:off x="701614" y="404664"/>
            <a:ext cx="76390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se zove ovaj zagrebački most?</a:t>
            </a:r>
            <a:endParaRPr lang="hr-HR" sz="3200" dirty="0"/>
          </a:p>
        </p:txBody>
      </p:sp>
    </p:spTree>
    <p:extLst>
      <p:ext uri="{BB962C8B-B14F-4D97-AF65-F5344CB8AC3E}">
        <p14:creationId xmlns:p14="http://schemas.microsoft.com/office/powerpoint/2010/main" val="141015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863587" y="304428"/>
            <a:ext cx="73448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16.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Koja rijeka teče ispod slavnog srednjovjekovnog mosta Ponte </a:t>
            </a:r>
            <a:r>
              <a:rPr lang="hr-HR" sz="3200" dirty="0" err="1" smtClean="0">
                <a:latin typeface="Times New Roman" pitchFamily="18" charset="0"/>
                <a:cs typeface="Times New Roman" pitchFamily="18" charset="0"/>
              </a:rPr>
              <a:t>Vecchio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hr-HR" sz="3200" dirty="0"/>
          </a:p>
        </p:txBody>
      </p:sp>
      <p:pic>
        <p:nvPicPr>
          <p:cNvPr id="8196" name="Picture 4" descr="Slikovni rezultat za ponte vecchi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84" b="17740"/>
          <a:stretch/>
        </p:blipFill>
        <p:spPr bwMode="auto">
          <a:xfrm>
            <a:off x="735" y="1443201"/>
            <a:ext cx="9143265" cy="525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460985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17.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se zove Oscarom nagrađeni film Davida Leana o izgradnji jednog mosta tijekom II.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vjet. rata?</a:t>
            </a:r>
            <a:endParaRPr lang="hr-HR" sz="3200" dirty="0"/>
          </a:p>
        </p:txBody>
      </p:sp>
      <p:pic>
        <p:nvPicPr>
          <p:cNvPr id="10242" name="Picture 2" descr="Slikovni rezultat za mosta na rijeci kwa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54"/>
          <a:stretch/>
        </p:blipFill>
        <p:spPr bwMode="auto">
          <a:xfrm>
            <a:off x="449587" y="1988840"/>
            <a:ext cx="8244826" cy="457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63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likovni rezultat za ponte rial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4" y="1053694"/>
            <a:ext cx="9135072" cy="579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utnik 2"/>
          <p:cNvSpPr/>
          <p:nvPr/>
        </p:nvSpPr>
        <p:spPr>
          <a:xfrm>
            <a:off x="847879" y="188640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18.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se zove most na slici?</a:t>
            </a:r>
            <a:endParaRPr lang="hr-HR" sz="3200" dirty="0"/>
          </a:p>
        </p:txBody>
      </p:sp>
    </p:spTree>
    <p:extLst>
      <p:ext uri="{BB962C8B-B14F-4D97-AF65-F5344CB8AC3E}">
        <p14:creationId xmlns:p14="http://schemas.microsoft.com/office/powerpoint/2010/main" val="331055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-8182" y="404664"/>
            <a:ext cx="9144000" cy="1368152"/>
          </a:xfrm>
        </p:spPr>
        <p:txBody>
          <a:bodyPr>
            <a:noAutofit/>
          </a:bodyPr>
          <a:lstStyle/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19-20.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Koja dva gradska okruga </a:t>
            </a:r>
            <a:br>
              <a:rPr lang="hr-HR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povezuje ovaj most?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Slikovni rezultat za brooklyn brid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5"/>
          <a:stretch/>
        </p:blipFill>
        <p:spPr bwMode="auto">
          <a:xfrm>
            <a:off x="0" y="1959428"/>
            <a:ext cx="9144000" cy="489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09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0" y="18864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5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Prvi krug - </a:t>
            </a:r>
            <a:r>
              <a:rPr lang="hr-HR" sz="5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Evo me doma</a:t>
            </a:r>
          </a:p>
        </p:txBody>
      </p:sp>
      <p:pic>
        <p:nvPicPr>
          <p:cNvPr id="2050" name="Picture 2" descr="Bartender Carrying Beer Case Retro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2"/>
          <a:stretch/>
        </p:blipFill>
        <p:spPr bwMode="auto">
          <a:xfrm>
            <a:off x="2338062" y="1484784"/>
            <a:ext cx="4274726" cy="386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558924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Svaki kviz ima tri krug s 20 pitanja. Nakon svakog kruga ponuđena su rješenja. Opustite se i uživajte, sretno!</a:t>
            </a:r>
          </a:p>
        </p:txBody>
      </p:sp>
    </p:spTree>
    <p:extLst>
      <p:ext uri="{BB962C8B-B14F-4D97-AF65-F5344CB8AC3E}">
        <p14:creationId xmlns:p14="http://schemas.microsoft.com/office/powerpoint/2010/main" val="97181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rtender Carrying Beer Case Retro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2"/>
          <a:stretch/>
        </p:blipFill>
        <p:spPr bwMode="auto">
          <a:xfrm>
            <a:off x="2339752" y="692696"/>
            <a:ext cx="4274726" cy="386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niOkvir 3"/>
          <p:cNvSpPr txBox="1"/>
          <p:nvPr/>
        </p:nvSpPr>
        <p:spPr>
          <a:xfrm>
            <a:off x="0" y="530120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5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Prvi krug odgovori</a:t>
            </a:r>
            <a:endParaRPr lang="hr-HR" sz="5400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81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67544" y="908720"/>
            <a:ext cx="838842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hr-HR" sz="4400" dirty="0" smtClean="0">
                <a:latin typeface="Times New Roman" pitchFamily="18" charset="0"/>
                <a:cs typeface="Times New Roman" pitchFamily="18" charset="0"/>
              </a:rPr>
              <a:t> Premetaljka</a:t>
            </a:r>
          </a:p>
          <a:p>
            <a:pPr algn="ctr"/>
            <a:endParaRPr lang="hr-HR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7200" dirty="0" smtClean="0">
                <a:latin typeface="Times New Roman" pitchFamily="18" charset="0"/>
                <a:cs typeface="Times New Roman" pitchFamily="18" charset="0"/>
              </a:rPr>
              <a:t>Emma Stone</a:t>
            </a:r>
          </a:p>
          <a:p>
            <a:pPr algn="ctr"/>
            <a:endParaRPr lang="hr-HR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5400" dirty="0" smtClean="0">
                <a:latin typeface="Times New Roman" pitchFamily="18" charset="0"/>
                <a:cs typeface="Times New Roman" pitchFamily="18" charset="0"/>
              </a:rPr>
              <a:t>MASON   METE</a:t>
            </a:r>
            <a:endParaRPr lang="hr-HR" sz="5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4000" dirty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hr-HR" sz="4000" dirty="0" smtClean="0">
                <a:latin typeface="Times New Roman" pitchFamily="18" charset="0"/>
                <a:cs typeface="Times New Roman" pitchFamily="18" charset="0"/>
              </a:rPr>
              <a:t>enska strana osoba</a:t>
            </a:r>
            <a:r>
              <a:rPr lang="hr-HR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28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932040" y="692696"/>
            <a:ext cx="39959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filozof sa slike, čija je poznata izreka: „Znam da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ništa ne znam”?</a:t>
            </a: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Sokrat</a:t>
            </a:r>
          </a:p>
        </p:txBody>
      </p:sp>
      <p:pic>
        <p:nvPicPr>
          <p:cNvPr id="1026" name="Picture 2" descr="C:\Users\Natasa\Documents\20200506_1301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r="8298" b="9741"/>
          <a:stretch/>
        </p:blipFill>
        <p:spPr bwMode="auto">
          <a:xfrm>
            <a:off x="323528" y="476672"/>
            <a:ext cx="4441372" cy="506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573325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Sliku je naslikao Oton Iveković i nalazi se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na zidu Pompejanske sobe</a:t>
            </a:r>
          </a:p>
          <a:p>
            <a:pPr algn="ctr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 zgradi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Hrvatskog instituta za povijest koja je stradala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 potresu.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Diagonal Stripe 9"/>
          <p:cNvSpPr/>
          <p:nvPr/>
        </p:nvSpPr>
        <p:spPr>
          <a:xfrm>
            <a:off x="323528" y="497203"/>
            <a:ext cx="1548148" cy="1533826"/>
          </a:xfrm>
          <a:prstGeom prst="diagStrip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42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395536" y="692695"/>
            <a:ext cx="3635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slikar je naslikao ovu sliku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 na taj način stvorio najskuplju juhu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od rajčice?</a:t>
            </a: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Andy Warhol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Slikovni rezultat za andy warhol tomato so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75526"/>
            <a:ext cx="4104456" cy="514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17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116632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kojem se gradu na Rajni nalazi jedna od najpoznatijih svjetskih katedrala?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Köln</a:t>
            </a:r>
          </a:p>
          <a:p>
            <a:pPr lvl="0"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kemijski element je dobio ime po Rajni?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Renij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kel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1"/>
          <a:stretch/>
        </p:blipFill>
        <p:spPr bwMode="auto">
          <a:xfrm>
            <a:off x="419729" y="2337108"/>
            <a:ext cx="8406757" cy="433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06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188640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Koliko je svjetskih prvenstava u F1 osvojio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Lewis Hamilton?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Šest</a:t>
            </a:r>
          </a:p>
          <a:p>
            <a:pPr lvl="0" algn="ctr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Hamilton drži drugu poziciju, a koji je vozač na trećem mjestu po broju osvojenih prvenstava u F1?</a:t>
            </a: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Juan Manuel Fangio (pet titula)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Slikovni rezultat za formula 1 st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1"/>
          <a:stretch/>
        </p:blipFill>
        <p:spPr bwMode="auto">
          <a:xfrm>
            <a:off x="920195" y="3131121"/>
            <a:ext cx="7272808" cy="373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32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677681" y="548680"/>
            <a:ext cx="446631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kojoj državi se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nalazi najviši kip na svijetu (182 metra)?</a:t>
            </a:r>
          </a:p>
          <a:p>
            <a:pPr lvl="0"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Indija</a:t>
            </a:r>
          </a:p>
        </p:txBody>
      </p:sp>
      <p:pic>
        <p:nvPicPr>
          <p:cNvPr id="3" name="Picture 2" descr="tpor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36"/>
            <a:ext cx="4677681" cy="686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79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ic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440322"/>
              </p:ext>
            </p:extLst>
          </p:nvPr>
        </p:nvGraphicFramePr>
        <p:xfrm>
          <a:off x="323528" y="1412776"/>
          <a:ext cx="8352928" cy="472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2208"/>
                <a:gridCol w="2304256"/>
                <a:gridCol w="2304256"/>
                <a:gridCol w="1872208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Queen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Gaudi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ljetne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Trnina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Zanzibar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Messi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zimske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Callas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planet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Katalonija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Coubertin</a:t>
                      </a:r>
                      <a:endParaRPr lang="hr-HR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Kunc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hr-HR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Freddie Mercury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hr-HR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Barcelona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hr-HR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Olimpijske</a:t>
                      </a:r>
                      <a:r>
                        <a:rPr lang="hr-HR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igre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Operna pjevačica</a:t>
                      </a:r>
                      <a:r>
                        <a:rPr lang="hr-HR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(sopran)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Montserrat</a:t>
                      </a:r>
                      <a:r>
                        <a:rPr lang="hr-HR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Caballé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Pravokutnik 1"/>
          <p:cNvSpPr/>
          <p:nvPr/>
        </p:nvSpPr>
        <p:spPr>
          <a:xfrm>
            <a:off x="323528" y="332656"/>
            <a:ext cx="2420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Asocijacija</a:t>
            </a:r>
          </a:p>
        </p:txBody>
      </p:sp>
    </p:spTree>
    <p:extLst>
      <p:ext uri="{BB962C8B-B14F-4D97-AF65-F5344CB8AC3E}">
        <p14:creationId xmlns:p14="http://schemas.microsoft.com/office/powerpoint/2010/main" val="244332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26064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Na koji grada na Dunavu je prikazan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ovaj napad iz 1686. godine?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Budim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(Budimpešta)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Medieval Hungary: Destruction of the centers of medieval Hung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63436" cy="500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55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>
          <a:xfrm>
            <a:off x="107504" y="230783"/>
            <a:ext cx="9036496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5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Daj deset mostovima</a:t>
            </a:r>
            <a:endParaRPr lang="hr-HR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Slikovni rezultat za most u mosta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89" y="1700808"/>
            <a:ext cx="7858125" cy="412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47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67544" y="908720"/>
            <a:ext cx="838842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hr-HR" sz="4400" dirty="0" smtClean="0">
                <a:latin typeface="Times New Roman" pitchFamily="18" charset="0"/>
                <a:cs typeface="Times New Roman" pitchFamily="18" charset="0"/>
              </a:rPr>
              <a:t> Premetaljka</a:t>
            </a:r>
          </a:p>
          <a:p>
            <a:pPr algn="ctr"/>
            <a:endParaRPr lang="hr-HR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7200" dirty="0" smtClean="0">
                <a:latin typeface="Times New Roman" pitchFamily="18" charset="0"/>
                <a:cs typeface="Times New Roman" pitchFamily="18" charset="0"/>
              </a:rPr>
              <a:t>MASON   METE</a:t>
            </a:r>
            <a:endParaRPr lang="hr-HR" sz="7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4000" dirty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hr-HR" sz="4000" dirty="0" smtClean="0">
                <a:latin typeface="Times New Roman" pitchFamily="18" charset="0"/>
                <a:cs typeface="Times New Roman" pitchFamily="18" charset="0"/>
              </a:rPr>
              <a:t>enska strana osoba</a:t>
            </a:r>
            <a:endParaRPr lang="hr-HR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28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likovni rezultat za na drini Äupri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51696"/>
            <a:ext cx="6300701" cy="340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utnik 5"/>
          <p:cNvSpPr/>
          <p:nvPr/>
        </p:nvSpPr>
        <p:spPr>
          <a:xfrm>
            <a:off x="0" y="188640"/>
            <a:ext cx="9144001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11-12.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se zove most na slici (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 koja rijeka teče ispod njega (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)? </a:t>
            </a:r>
          </a:p>
          <a:p>
            <a:pPr algn="ctr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11. Most Mehmed-paše Sokolovića</a:t>
            </a: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(Stari most u Višegradu)	12. Drina</a:t>
            </a:r>
          </a:p>
        </p:txBody>
      </p:sp>
    </p:spTree>
    <p:extLst>
      <p:ext uri="{BB962C8B-B14F-4D97-AF65-F5344CB8AC3E}">
        <p14:creationId xmlns:p14="http://schemas.microsoft.com/office/powerpoint/2010/main" val="32004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539552" y="277385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Tko je glavna glumica u filmu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Mostovi okruga Madison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Meryl Streep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208912" cy="494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13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78952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kojem se gradu nalazi Anđeoski most?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Rim</a:t>
            </a:r>
          </a:p>
        </p:txBody>
      </p:sp>
      <p:pic>
        <p:nvPicPr>
          <p:cNvPr id="1026" name="Picture 2" descr="Slikovni rezultat za AnÄeoski mo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7320"/>
            <a:ext cx="9144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5856" y="5733256"/>
            <a:ext cx="2664296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3393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likovni rezultat za hendrixov most zagr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14" y="1844824"/>
            <a:ext cx="777614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utnik 4"/>
          <p:cNvSpPr/>
          <p:nvPr/>
        </p:nvSpPr>
        <p:spPr>
          <a:xfrm>
            <a:off x="701614" y="404664"/>
            <a:ext cx="76390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se zove ovaj zagrebački most?</a:t>
            </a: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Hendrixov most</a:t>
            </a:r>
            <a:endParaRPr lang="hr-HR" sz="3200" b="1" dirty="0"/>
          </a:p>
        </p:txBody>
      </p:sp>
    </p:spTree>
    <p:extLst>
      <p:ext uri="{BB962C8B-B14F-4D97-AF65-F5344CB8AC3E}">
        <p14:creationId xmlns:p14="http://schemas.microsoft.com/office/powerpoint/2010/main" val="141015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735" y="304428"/>
            <a:ext cx="91432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16.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Koja rijeka teče ispod slavnog srednjovjekovnog mosta Ponte Vecchio?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Arno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(Firenca)</a:t>
            </a:r>
            <a:endParaRPr lang="hr-HR" sz="3200" dirty="0"/>
          </a:p>
        </p:txBody>
      </p:sp>
      <p:pic>
        <p:nvPicPr>
          <p:cNvPr id="8196" name="Picture 4" descr="Slikovni rezultat za ponte vecchi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84" b="17740"/>
          <a:stretch/>
        </p:blipFill>
        <p:spPr bwMode="auto">
          <a:xfrm>
            <a:off x="735" y="1443201"/>
            <a:ext cx="9143265" cy="525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-31576" y="18864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17.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se zove Oscarom nagrađeni film Davida Leana o izgradnji jednog mosta tijekom II.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vjet. rata?</a:t>
            </a: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Most na rijeci Kwai</a:t>
            </a:r>
            <a:endParaRPr lang="hr-HR" sz="3200" b="1" dirty="0"/>
          </a:p>
        </p:txBody>
      </p:sp>
      <p:pic>
        <p:nvPicPr>
          <p:cNvPr id="10242" name="Picture 2" descr="Slikovni rezultat za mosta na rijeci kwa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54"/>
          <a:stretch/>
        </p:blipFill>
        <p:spPr bwMode="auto">
          <a:xfrm>
            <a:off x="449587" y="1988840"/>
            <a:ext cx="8244826" cy="457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63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likovni rezultat za ponte rial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4" y="1053694"/>
            <a:ext cx="9135072" cy="579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utnik 2"/>
          <p:cNvSpPr/>
          <p:nvPr/>
        </p:nvSpPr>
        <p:spPr>
          <a:xfrm>
            <a:off x="0" y="18864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18.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Kako se zove most na slici?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Ponte de Rialto</a:t>
            </a:r>
            <a:endParaRPr lang="hr-HR" sz="3200" b="1" dirty="0"/>
          </a:p>
        </p:txBody>
      </p:sp>
    </p:spTree>
    <p:extLst>
      <p:ext uri="{BB962C8B-B14F-4D97-AF65-F5344CB8AC3E}">
        <p14:creationId xmlns:p14="http://schemas.microsoft.com/office/powerpoint/2010/main" val="331055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-8182" y="404664"/>
            <a:ext cx="9144000" cy="1368152"/>
          </a:xfrm>
        </p:spPr>
        <p:txBody>
          <a:bodyPr>
            <a:noAutofit/>
          </a:bodyPr>
          <a:lstStyle/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19-20.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Koja dva gradska okruga povezuje ovaj most?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Brooklyn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 Manhattan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Slikovni rezultat za brooklyn brid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5"/>
          <a:stretch/>
        </p:blipFill>
        <p:spPr bwMode="auto">
          <a:xfrm>
            <a:off x="0" y="1959428"/>
            <a:ext cx="9144000" cy="489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09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899592" y="116632"/>
            <a:ext cx="6912768" cy="1656184"/>
          </a:xfrm>
        </p:spPr>
        <p:txBody>
          <a:bodyPr>
            <a:normAutofit fontScale="90000"/>
          </a:bodyPr>
          <a:lstStyle/>
          <a:p>
            <a:r>
              <a:rPr lang="hr-HR" b="1" dirty="0" smtClean="0"/>
              <a:t/>
            </a:r>
            <a:br>
              <a:rPr lang="hr-HR" b="1" dirty="0" smtClean="0"/>
            </a:br>
            <a:r>
              <a:rPr lang="hr-HR" b="1" dirty="0" smtClean="0"/>
              <a:t/>
            </a:r>
            <a:br>
              <a:rPr lang="hr-HR" b="1" dirty="0" smtClean="0"/>
            </a:br>
            <a:endParaRPr lang="hr-HR" b="1" dirty="0"/>
          </a:p>
        </p:txBody>
      </p:sp>
      <p:sp>
        <p:nvSpPr>
          <p:cNvPr id="4" name="AutoShape 2" descr="Slikovni rezultat za KaraÅ¡icka republika slik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28" name="Picture 4" descr="Slikovni rezultat za KaraÅ¡icka republika sli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68" y="548680"/>
            <a:ext cx="842002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dnaslov 2"/>
          <p:cNvSpPr txBox="1">
            <a:spLocks/>
          </p:cNvSpPr>
          <p:nvPr/>
        </p:nvSpPr>
        <p:spPr>
          <a:xfrm>
            <a:off x="0" y="5733256"/>
            <a:ext cx="914400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hr-HR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4800" b="1" dirty="0" smtClean="0">
                <a:solidFill>
                  <a:srgbClr val="009242"/>
                </a:solidFill>
                <a:latin typeface="Times New Roman" pitchFamily="18" charset="0"/>
                <a:cs typeface="Times New Roman" pitchFamily="18" charset="0"/>
              </a:rPr>
              <a:t>KRUG</a:t>
            </a:r>
            <a:r>
              <a:rPr lang="hr-HR" sz="4800" b="1" dirty="0" smtClean="0">
                <a:solidFill>
                  <a:srgbClr val="008E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Evo </a:t>
            </a:r>
            <a:r>
              <a:rPr lang="hr-HR" sz="4800" b="1" dirty="0" smtClean="0">
                <a:solidFill>
                  <a:srgbClr val="009242"/>
                </a:solidFill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hr-HR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doma</a:t>
            </a:r>
            <a:endParaRPr lang="hr-HR" sz="4800" b="1" dirty="0">
              <a:solidFill>
                <a:srgbClr val="00924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91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178600" y="764704"/>
            <a:ext cx="432048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Koga prikazuje najviši kip na svijetu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ako znamo da je riječ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 čovjeku koji je uz Gandhija i Nehrua bio ključni čovjek indijske neovisnosti i jedinstva?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tpor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929" y="-9535"/>
            <a:ext cx="4677681" cy="686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97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932040" y="692696"/>
            <a:ext cx="3995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filozof sa slike čija je poznata izreka: „Znam da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ništa ne znam”?</a:t>
            </a:r>
          </a:p>
        </p:txBody>
      </p:sp>
      <p:pic>
        <p:nvPicPr>
          <p:cNvPr id="1026" name="Picture 2" descr="C:\Users\Natasa\Documents\20200506_1301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r="8298" b="9741"/>
          <a:stretch/>
        </p:blipFill>
        <p:spPr bwMode="auto">
          <a:xfrm>
            <a:off x="323528" y="476672"/>
            <a:ext cx="4441372" cy="506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573325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Sliku je naslikao Oton Iveković i nalazi se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na zidu Pompejanske sobe</a:t>
            </a:r>
          </a:p>
          <a:p>
            <a:pPr algn="ctr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 zgradi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Hrvatskog instituta za povijest koja je stradala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 potresu.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Diagonal Stripe 9"/>
          <p:cNvSpPr/>
          <p:nvPr/>
        </p:nvSpPr>
        <p:spPr>
          <a:xfrm>
            <a:off x="323528" y="497203"/>
            <a:ext cx="1548148" cy="1533826"/>
          </a:xfrm>
          <a:prstGeom prst="diagStrip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42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4788024" y="367844"/>
            <a:ext cx="41399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„God is a Woman” pjeva u svojem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hitu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Ariana Grande.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Jedna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je pjevačica već bila Bog i to u filmu Kevina Smitha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Dogma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(1999). O kojoj pjevačici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je riječ?</a:t>
            </a:r>
          </a:p>
        </p:txBody>
      </p:sp>
      <p:pic>
        <p:nvPicPr>
          <p:cNvPr id="3074" name="Picture 2" descr="Slikovni rezultat za Dog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082"/>
            <a:ext cx="4060264" cy="580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86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0" y="18864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dobitnica Zlatnog globusa (2018.)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za najbolju glumicu u dramskim serijama, koja je ostvarila izvrsne uloge u serijama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Sluškinjina</a:t>
            </a:r>
          </a:p>
          <a:p>
            <a:pPr algn="ctr"/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 priča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Mad Man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Top of the Lake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Slikovni rezultat za margaret atwood filmov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64904"/>
            <a:ext cx="6091268" cy="406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56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211960" y="988576"/>
            <a:ext cx="47880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autorica romana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Sluškinjina priča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najčitanijeg romana 2017.</a:t>
            </a:r>
          </a:p>
          <a:p>
            <a:pPr algn="ctr"/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odine u svijetu.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rema kojem je snimljena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spomenuta serija?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Slikovni rezultat za margaret atwoo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3588920" cy="480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92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utnik 4"/>
          <p:cNvSpPr/>
          <p:nvPr/>
        </p:nvSpPr>
        <p:spPr>
          <a:xfrm>
            <a:off x="4899925" y="332110"/>
            <a:ext cx="42209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Tko je naslikao ovo remek-djelo koje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su povjesničari umjetnosti označili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kao jedno od najznačajnijih djela u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povijesti slikarstva? Picasso je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obožavao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ovu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sliku i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napravio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je šezdesetak njenih verzija.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Slikovni rezultat za las meni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4899925" cy="564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08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731943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ovaj strip junak?</a:t>
            </a:r>
            <a:endParaRPr lang="hr-HR" sz="3200" b="1" dirty="0"/>
          </a:p>
        </p:txBody>
      </p:sp>
      <p:pic>
        <p:nvPicPr>
          <p:cNvPr id="3076" name="Picture 4" descr="Slikovni rezultat za mister 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1772816"/>
            <a:ext cx="7128792" cy="453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47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0" y="33265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Ime filma Ingmara Bergmana iz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1957. godine (Zlatni globus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za najbolji strani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film)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isto je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kao ime jednog benda iz naše regije. 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kojem je imenu riječ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074" name="Picture 2" descr="Slikovni rezultat za ingmar bergma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75"/>
          <a:stretch/>
        </p:blipFill>
        <p:spPr bwMode="auto">
          <a:xfrm>
            <a:off x="942055" y="2564904"/>
            <a:ext cx="7308429" cy="32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96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11560" y="623392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Kojoj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pjevačici je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U2 posvetio pjesmu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„Angel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of Harlem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“?</a:t>
            </a:r>
          </a:p>
          <a:p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Lady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Day got diamond eyes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She sees the truth behind the lies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Angel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Soul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love this love won't let me go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So long angel of Harlem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Angel of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Harlem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68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ic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562774"/>
              </p:ext>
            </p:extLst>
          </p:nvPr>
        </p:nvGraphicFramePr>
        <p:xfrm>
          <a:off x="323528" y="1196752"/>
          <a:ext cx="8496944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272"/>
                <a:gridCol w="2160240"/>
                <a:gridCol w="1872208"/>
                <a:gridCol w="20162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bjeloglavi orao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r>
                        <a:rPr lang="hr-HR" sz="2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travi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FA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zelena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1776.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na zemlji 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Stanley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kupus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stolni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World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miješana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Pravokutnik 1"/>
          <p:cNvSpPr/>
          <p:nvPr/>
        </p:nvSpPr>
        <p:spPr>
          <a:xfrm>
            <a:off x="568036" y="260648"/>
            <a:ext cx="34578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Asocijacija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13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231891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Stvarna veličina kojeg autonomnog teritorija je uspoređena s Afrikom na ovoj </a:t>
            </a:r>
            <a:r>
              <a:rPr lang="hr-HR" sz="3200" dirty="0" err="1" smtClean="0">
                <a:latin typeface="Times New Roman" pitchFamily="18" charset="0"/>
                <a:cs typeface="Times New Roman" pitchFamily="18" charset="0"/>
              </a:rPr>
              <a:t>Googleovoj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karti?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inko\Documents\greenland-tru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8"/>
          <a:stretch/>
        </p:blipFill>
        <p:spPr bwMode="auto">
          <a:xfrm>
            <a:off x="670150" y="1628800"/>
            <a:ext cx="7803700" cy="508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70150" y="1844824"/>
            <a:ext cx="7803700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8061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0" y="31273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11-13.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O kojim princezama je riječ?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Slikovni rezultat za disney pepeljug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" name="AutoShape 4" descr="Slikovni rezultat za disney pepeljug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32" name="Picture 8" descr="Slikovni rezultat za fiona shre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8" r="19715"/>
          <a:stretch/>
        </p:blipFill>
        <p:spPr bwMode="auto">
          <a:xfrm>
            <a:off x="3347865" y="2085213"/>
            <a:ext cx="2779072" cy="4612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likovni rezultat za princeza mononok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3" r="33009" b="9008"/>
          <a:stretch/>
        </p:blipFill>
        <p:spPr bwMode="auto">
          <a:xfrm>
            <a:off x="6300192" y="2114849"/>
            <a:ext cx="2724996" cy="443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6"/>
          <p:cNvSpPr txBox="1"/>
          <p:nvPr/>
        </p:nvSpPr>
        <p:spPr>
          <a:xfrm>
            <a:off x="6444208" y="1533936"/>
            <a:ext cx="7104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b="1" dirty="0" smtClean="0"/>
              <a:t>13.</a:t>
            </a:r>
            <a:endParaRPr lang="hr-HR" sz="3200" b="1" dirty="0"/>
          </a:p>
        </p:txBody>
      </p:sp>
      <p:sp>
        <p:nvSpPr>
          <p:cNvPr id="10" name="TextBox 6"/>
          <p:cNvSpPr txBox="1"/>
          <p:nvPr/>
        </p:nvSpPr>
        <p:spPr>
          <a:xfrm>
            <a:off x="3360351" y="1533936"/>
            <a:ext cx="7104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b="1" dirty="0" smtClean="0"/>
              <a:t>12.</a:t>
            </a:r>
            <a:endParaRPr lang="hr-HR" sz="3200" b="1" dirty="0"/>
          </a:p>
        </p:txBody>
      </p:sp>
      <p:sp>
        <p:nvSpPr>
          <p:cNvPr id="11" name="TextBox 6"/>
          <p:cNvSpPr txBox="1"/>
          <p:nvPr/>
        </p:nvSpPr>
        <p:spPr>
          <a:xfrm>
            <a:off x="155575" y="1533936"/>
            <a:ext cx="7104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b="1" dirty="0" smtClean="0"/>
              <a:t>11.</a:t>
            </a:r>
            <a:endParaRPr lang="hr-HR" sz="3200" b="1" dirty="0"/>
          </a:p>
        </p:txBody>
      </p:sp>
      <p:pic>
        <p:nvPicPr>
          <p:cNvPr id="1026" name="Picture 2" descr="Disney Mulan: The Story of the Movie in Comics by Disney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118711"/>
            <a:ext cx="3039890" cy="447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55576" y="2636912"/>
            <a:ext cx="2088232" cy="72008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1090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395536" y="692695"/>
            <a:ext cx="3635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slikar je naslikao ovu sliku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 na taj način stvorio najskuplju juhu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od rajčice?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Slikovni rezultat za andy warhol tomato so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75526"/>
            <a:ext cx="4104456" cy="514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17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128815"/>
            <a:ext cx="912006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hr-HR" sz="3400" dirty="0">
                <a:latin typeface="Times New Roman" pitchFamily="18" charset="0"/>
                <a:cs typeface="Times New Roman" pitchFamily="18" charset="0"/>
              </a:rPr>
              <a:t>Slad 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koje </a:t>
            </a:r>
            <a:r>
              <a:rPr lang="hr-HR" sz="3400" dirty="0">
                <a:latin typeface="Times New Roman" pitchFamily="18" charset="0"/>
                <a:cs typeface="Times New Roman" pitchFamily="18" charset="0"/>
              </a:rPr>
              <a:t>biljke 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(min 51%) se </a:t>
            </a:r>
            <a:r>
              <a:rPr lang="hr-HR" sz="3400" dirty="0">
                <a:latin typeface="Times New Roman" pitchFamily="18" charset="0"/>
                <a:cs typeface="Times New Roman" pitchFamily="18" charset="0"/>
              </a:rPr>
              <a:t>koristi u proizvodnji 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burbon viskija?</a:t>
            </a:r>
            <a:endParaRPr lang="hr-HR" sz="34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. Koja savezna država SAD-a proizvodi </a:t>
            </a:r>
          </a:p>
          <a:p>
            <a:pPr lvl="0" algn="ctr"/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oko 95 posto svjetskih zaliha burbona?</a:t>
            </a:r>
            <a:endParaRPr lang="hr-H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4" descr="Slikovni rezultat za bourb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30" name="Picture 6" descr="Slikovni rezultat za bourb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90940"/>
            <a:ext cx="7560840" cy="39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9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>
          <a:xfrm>
            <a:off x="96458" y="116632"/>
            <a:ext cx="9036496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800" b="1" dirty="0" smtClean="0">
                <a:solidFill>
                  <a:srgbClr val="485925"/>
                </a:solidFill>
                <a:latin typeface="Times New Roman" pitchFamily="18" charset="0"/>
                <a:cs typeface="Times New Roman" pitchFamily="18" charset="0"/>
              </a:rPr>
              <a:t>Daj pet tenisu</a:t>
            </a:r>
            <a:endParaRPr lang="hr-HR" sz="4800" dirty="0">
              <a:solidFill>
                <a:srgbClr val="48592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Slikovni rezultat za reljefna karta svije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5" name="Picture 2" descr="Slikovni rezultat za smash rack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73" y="1210167"/>
            <a:ext cx="8030053" cy="534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33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140096" y="188640"/>
            <a:ext cx="889248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Kako se zove središnji teren na kojem se igra finale Grand </a:t>
            </a:r>
            <a:r>
              <a:rPr lang="hr-HR" sz="3400" dirty="0" err="1" smtClean="0">
                <a:latin typeface="Times New Roman" pitchFamily="18" charset="0"/>
                <a:cs typeface="Times New Roman" pitchFamily="18" charset="0"/>
              </a:rPr>
              <a:t>Slam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turnira</a:t>
            </a:r>
            <a:r>
              <a:rPr lang="hr-HR" sz="3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400" i="1" dirty="0" err="1" smtClean="0">
                <a:latin typeface="Times New Roman" pitchFamily="18" charset="0"/>
                <a:cs typeface="Times New Roman" pitchFamily="18" charset="0"/>
              </a:rPr>
              <a:t>Australian</a:t>
            </a:r>
            <a:r>
              <a:rPr lang="hr-HR" sz="3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400" i="1" dirty="0" err="1" smtClean="0">
                <a:latin typeface="Times New Roman" pitchFamily="18" charset="0"/>
                <a:cs typeface="Times New Roman" pitchFamily="18" charset="0"/>
              </a:rPr>
              <a:t>Open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hr-HR" sz="3400" dirty="0" err="1" smtClean="0">
                <a:latin typeface="Times New Roman" pitchFamily="18" charset="0"/>
                <a:cs typeface="Times New Roman" pitchFamily="18" charset="0"/>
              </a:rPr>
              <a:t>Melbourne</a:t>
            </a:r>
            <a:r>
              <a:rPr lang="hr-HR" sz="3400" dirty="0" err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054" name="Picture 6" descr="Povezana slik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6"/>
          <a:stretch/>
        </p:blipFill>
        <p:spPr bwMode="auto">
          <a:xfrm>
            <a:off x="0" y="2058190"/>
            <a:ext cx="9144000" cy="479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5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63114"/>
            <a:ext cx="9144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Kako se zove središnji teren na kojem se </a:t>
            </a:r>
          </a:p>
          <a:p>
            <a:pPr algn="ctr"/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igra finale Grand </a:t>
            </a:r>
            <a:r>
              <a:rPr lang="hr-HR" sz="3400" dirty="0" err="1" smtClean="0">
                <a:latin typeface="Times New Roman" pitchFamily="18" charset="0"/>
                <a:cs typeface="Times New Roman" pitchFamily="18" charset="0"/>
              </a:rPr>
              <a:t>Slam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turnira </a:t>
            </a:r>
          </a:p>
          <a:p>
            <a:pPr algn="ctr"/>
            <a:r>
              <a:rPr lang="hr-HR" sz="3400" i="1" dirty="0" smtClean="0">
                <a:latin typeface="Times New Roman" pitchFamily="18" charset="0"/>
                <a:cs typeface="Times New Roman" pitchFamily="18" charset="0"/>
              </a:rPr>
              <a:t>Roland </a:t>
            </a:r>
            <a:r>
              <a:rPr lang="hr-HR" sz="3400" i="1" dirty="0" err="1" smtClean="0">
                <a:latin typeface="Times New Roman" pitchFamily="18" charset="0"/>
                <a:cs typeface="Times New Roman" pitchFamily="18" charset="0"/>
              </a:rPr>
              <a:t>Garros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hr-HR" sz="3400" i="1" dirty="0" err="1" smtClean="0">
                <a:latin typeface="Times New Roman" pitchFamily="18" charset="0"/>
                <a:cs typeface="Times New Roman" pitchFamily="18" charset="0"/>
              </a:rPr>
              <a:t>French</a:t>
            </a:r>
            <a:r>
              <a:rPr lang="hr-HR" sz="3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400" i="1" dirty="0" err="1" smtClean="0">
                <a:latin typeface="Times New Roman" pitchFamily="18" charset="0"/>
                <a:cs typeface="Times New Roman" pitchFamily="18" charset="0"/>
              </a:rPr>
              <a:t>Open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) u Parizu?</a:t>
            </a:r>
          </a:p>
        </p:txBody>
      </p:sp>
      <p:pic>
        <p:nvPicPr>
          <p:cNvPr id="3074" name="Picture 2" descr="Slikovni rezultat za grand slam central court philippe chatri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1"/>
          <a:stretch/>
        </p:blipFill>
        <p:spPr bwMode="auto">
          <a:xfrm>
            <a:off x="0" y="2002970"/>
            <a:ext cx="9144000" cy="485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67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404664"/>
            <a:ext cx="9144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Kako </a:t>
            </a:r>
            <a:r>
              <a:rPr lang="hr-HR" sz="3400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zove teren na kojem se </a:t>
            </a:r>
          </a:p>
          <a:p>
            <a:pPr algn="ctr"/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igra finale Grand </a:t>
            </a:r>
            <a:r>
              <a:rPr lang="hr-HR" sz="3400" dirty="0" err="1" smtClean="0">
                <a:latin typeface="Times New Roman" pitchFamily="18" charset="0"/>
                <a:cs typeface="Times New Roman" pitchFamily="18" charset="0"/>
              </a:rPr>
              <a:t>Slam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turnira </a:t>
            </a:r>
          </a:p>
          <a:p>
            <a:pPr algn="ctr"/>
            <a:r>
              <a:rPr lang="hr-HR" sz="3400" i="1" dirty="0" err="1" smtClean="0">
                <a:latin typeface="Times New Roman" pitchFamily="18" charset="0"/>
                <a:cs typeface="Times New Roman" pitchFamily="18" charset="0"/>
              </a:rPr>
              <a:t>Wimbledon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u London</a:t>
            </a:r>
            <a:r>
              <a:rPr lang="hr-HR" sz="34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098" name="Picture 2" descr="Slikovni rezultat za grand slam central court wimbled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9143008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6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10522" y="260648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19.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Kako se zove središnji teren na kojem se igra finale Grand </a:t>
            </a:r>
            <a:r>
              <a:rPr lang="hr-HR" sz="3400" dirty="0" err="1" smtClean="0">
                <a:latin typeface="Times New Roman" pitchFamily="18" charset="0"/>
                <a:cs typeface="Times New Roman" pitchFamily="18" charset="0"/>
              </a:rPr>
              <a:t>Slam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turnira </a:t>
            </a:r>
            <a:r>
              <a:rPr lang="hr-HR" sz="3400" i="1" dirty="0" smtClean="0">
                <a:latin typeface="Times New Roman" pitchFamily="18" charset="0"/>
                <a:cs typeface="Times New Roman" pitchFamily="18" charset="0"/>
              </a:rPr>
              <a:t>US </a:t>
            </a:r>
            <a:r>
              <a:rPr lang="hr-HR" sz="3400" i="1" dirty="0" err="1" smtClean="0">
                <a:latin typeface="Times New Roman" pitchFamily="18" charset="0"/>
                <a:cs typeface="Times New Roman" pitchFamily="18" charset="0"/>
              </a:rPr>
              <a:t>Open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 u New Yorku?</a:t>
            </a:r>
          </a:p>
        </p:txBody>
      </p:sp>
      <p:pic>
        <p:nvPicPr>
          <p:cNvPr id="5122" name="Picture 2" descr="Slikovni rezultat za grand slam central court us open arthu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7"/>
          <a:stretch/>
        </p:blipFill>
        <p:spPr bwMode="auto">
          <a:xfrm>
            <a:off x="0" y="1934870"/>
            <a:ext cx="9144000" cy="492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2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20100" y="332656"/>
            <a:ext cx="91239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20.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Kako se zove središnji teren na </a:t>
            </a:r>
          </a:p>
          <a:p>
            <a:pPr algn="ctr"/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kojem se igra finale ATP turnira </a:t>
            </a:r>
          </a:p>
          <a:p>
            <a:pPr algn="ctr"/>
            <a:r>
              <a:rPr lang="hr-HR" sz="3400" i="1" dirty="0" smtClean="0">
                <a:latin typeface="Times New Roman" pitchFamily="18" charset="0"/>
                <a:cs typeface="Times New Roman" pitchFamily="18" charset="0"/>
              </a:rPr>
              <a:t>Croatia </a:t>
            </a:r>
            <a:r>
              <a:rPr lang="hr-HR" sz="3400" i="1" dirty="0" err="1" smtClean="0">
                <a:latin typeface="Times New Roman" pitchFamily="18" charset="0"/>
                <a:cs typeface="Times New Roman" pitchFamily="18" charset="0"/>
              </a:rPr>
              <a:t>Open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u Umagu ?</a:t>
            </a:r>
          </a:p>
        </p:txBody>
      </p:sp>
      <p:pic>
        <p:nvPicPr>
          <p:cNvPr id="1028" name="Picture 4" descr="Slikovni rezultat za atp uma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" r="6327"/>
          <a:stretch/>
        </p:blipFill>
        <p:spPr bwMode="auto">
          <a:xfrm>
            <a:off x="0" y="2338947"/>
            <a:ext cx="9144000" cy="45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13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899592" y="116632"/>
            <a:ext cx="6912768" cy="1656184"/>
          </a:xfrm>
        </p:spPr>
        <p:txBody>
          <a:bodyPr>
            <a:normAutofit fontScale="90000"/>
          </a:bodyPr>
          <a:lstStyle/>
          <a:p>
            <a:r>
              <a:rPr lang="hr-HR" b="1" dirty="0" smtClean="0"/>
              <a:t/>
            </a:r>
            <a:br>
              <a:rPr lang="hr-HR" b="1" dirty="0" smtClean="0"/>
            </a:br>
            <a:r>
              <a:rPr lang="hr-HR" b="1" dirty="0" smtClean="0"/>
              <a:t/>
            </a:r>
            <a:br>
              <a:rPr lang="hr-HR" b="1" dirty="0" smtClean="0"/>
            </a:br>
            <a:endParaRPr lang="hr-HR" b="1" dirty="0"/>
          </a:p>
        </p:txBody>
      </p:sp>
      <p:sp>
        <p:nvSpPr>
          <p:cNvPr id="4" name="AutoShape 2" descr="Slikovni rezultat za KaraÅ¡icka republika slik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28" name="Picture 4" descr="Slikovni rezultat za KaraÅ¡icka republika sli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68" y="548680"/>
            <a:ext cx="842002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dnaslov 2"/>
          <p:cNvSpPr txBox="1">
            <a:spLocks/>
          </p:cNvSpPr>
          <p:nvPr/>
        </p:nvSpPr>
        <p:spPr>
          <a:xfrm>
            <a:off x="0" y="5733256"/>
            <a:ext cx="914400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hr-HR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4800" b="1" dirty="0" smtClean="0">
                <a:solidFill>
                  <a:srgbClr val="009242"/>
                </a:solidFill>
                <a:latin typeface="Times New Roman" pitchFamily="18" charset="0"/>
                <a:cs typeface="Times New Roman" pitchFamily="18" charset="0"/>
              </a:rPr>
              <a:t>KRUG</a:t>
            </a:r>
            <a:r>
              <a:rPr lang="hr-HR" sz="4800" b="1" dirty="0" smtClean="0">
                <a:solidFill>
                  <a:srgbClr val="008E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Evo </a:t>
            </a:r>
            <a:r>
              <a:rPr lang="hr-HR" sz="4800" b="1" dirty="0" smtClean="0">
                <a:solidFill>
                  <a:srgbClr val="009242"/>
                </a:solidFill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hr-HR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doma</a:t>
            </a:r>
            <a:endParaRPr lang="hr-HR" sz="4800" b="1" dirty="0">
              <a:solidFill>
                <a:srgbClr val="00924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42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178600" y="764704"/>
            <a:ext cx="4320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Koga prikazuje najviši kip na svijetu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ako znamo da je riječ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 čovjeku koji je uz Gandhija i Nehrua bio ključni čovjek indijske neovisnosti i jedinstva?</a:t>
            </a:r>
          </a:p>
          <a:p>
            <a:pPr lvl="0"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Sardar Patel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tpor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929" y="-9535"/>
            <a:ext cx="4677681" cy="686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35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4788024" y="367844"/>
            <a:ext cx="41399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„God is a Woman” pjeva u svojem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hitu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Ariana Grande.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Jedna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je pjevačica već bila Bog i to u filmu Kevina Smitha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Dogma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(1999). O kojoj pjevačici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je riječ?</a:t>
            </a: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Alanis Morissette</a:t>
            </a:r>
          </a:p>
        </p:txBody>
      </p:sp>
      <p:pic>
        <p:nvPicPr>
          <p:cNvPr id="3074" name="Picture 2" descr="Slikovni rezultat za Dog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082"/>
            <a:ext cx="4060264" cy="580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57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116632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kojem se gradu na Rajni nalazi jedna od najpoznatijih svjetskih katedrala (na slici)?</a:t>
            </a:r>
          </a:p>
          <a:p>
            <a:pPr lvl="0"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kemijski element je dobio ime po Rajni?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kel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1"/>
          <a:stretch/>
        </p:blipFill>
        <p:spPr bwMode="auto">
          <a:xfrm>
            <a:off x="419729" y="2337108"/>
            <a:ext cx="8406757" cy="433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06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0" y="18864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dobitnica Zlatnog globusa (2018.)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za najbolju glumicu u dramskim serijama, koja je ostvarila izvrsne uloge u serijama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Sluškinjina priča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Mad Man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Top of the Lake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Elisabeth Moss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Slikovni rezultat za margaret atwood filmov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64904"/>
            <a:ext cx="6091268" cy="406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54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211960" y="988576"/>
            <a:ext cx="478802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autorica romana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Sluškinjina priča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najčitanijeg romana 2017.</a:t>
            </a:r>
          </a:p>
          <a:p>
            <a:pPr algn="ctr"/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odine u svijetu.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rema kojem je snimljen film i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spomenuta serija?</a:t>
            </a: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Margaret Atwood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Slikovni rezultat za margaret atwoo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3588920" cy="480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84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utnik 4"/>
          <p:cNvSpPr/>
          <p:nvPr/>
        </p:nvSpPr>
        <p:spPr>
          <a:xfrm>
            <a:off x="4899925" y="332110"/>
            <a:ext cx="42209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Tko je naslikao ovo remek-djelo koje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su povjesničari umjetnosti označili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kao jedno od najznačajnijih djela u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povijesti slikarstva? Picasso je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obožavao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ovu sliku.</a:t>
            </a: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Diego Velázquez</a:t>
            </a:r>
          </a:p>
        </p:txBody>
      </p:sp>
      <p:pic>
        <p:nvPicPr>
          <p:cNvPr id="2050" name="Picture 2" descr="Slikovni rezultat za las meni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4899925" cy="564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43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731943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ovaj strip junak? 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Mister No</a:t>
            </a:r>
            <a:endParaRPr lang="hr-HR" sz="3200" b="1" dirty="0"/>
          </a:p>
        </p:txBody>
      </p:sp>
      <p:pic>
        <p:nvPicPr>
          <p:cNvPr id="3076" name="Picture 4" descr="Slikovni rezultat za mister 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1772816"/>
            <a:ext cx="7128792" cy="453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14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0" y="332656"/>
            <a:ext cx="9144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Ime filma Ingmara Bergmana iz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1957. godine (Zlatni globus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za najbolji strani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film)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isto je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kao ime jednog benda iz naše regije. 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kojem je imenu riječ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Divlje jagode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Slikovni rezultat za ingmar bergma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75"/>
          <a:stretch/>
        </p:blipFill>
        <p:spPr bwMode="auto">
          <a:xfrm>
            <a:off x="917785" y="3284984"/>
            <a:ext cx="7308429" cy="323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98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11560" y="623392"/>
            <a:ext cx="79928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Kojoj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pjevačici je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U2 posvetio pjesmu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„Angel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of Harlem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“?</a:t>
            </a:r>
          </a:p>
          <a:p>
            <a:pPr algn="ctr"/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Billie Holiday</a:t>
            </a:r>
          </a:p>
          <a:p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Lady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Day got diamond eyes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She sees the truth behind the lies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Angel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Soul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love this love won't let me go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So long angel of Harlem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Angel of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Harlem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4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ic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474052"/>
              </p:ext>
            </p:extLst>
          </p:nvPr>
        </p:nvGraphicFramePr>
        <p:xfrm>
          <a:off x="323528" y="1196752"/>
          <a:ext cx="8496944" cy="35808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272"/>
                <a:gridCol w="2160240"/>
                <a:gridCol w="1872208"/>
                <a:gridCol w="20162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bjeloglavi orao</a:t>
                      </a: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r>
                        <a:rPr lang="hr-HR" sz="2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travi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FA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zelena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1776.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na zemlji 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Stanley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kupus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hr-HR" sz="28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stolni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World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miješana</a:t>
                      </a:r>
                      <a:endParaRPr lang="hr-HR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SAD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tenis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kup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salata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Davis Cup</a:t>
                      </a:r>
                      <a:endParaRPr lang="hr-HR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Pravokutnik 1"/>
          <p:cNvSpPr/>
          <p:nvPr/>
        </p:nvSpPr>
        <p:spPr>
          <a:xfrm>
            <a:off x="568036" y="260648"/>
            <a:ext cx="34578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Asocijacija</a:t>
            </a:r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09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231891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Stvarna veličina kojeg autonomnog teritorija je uspoređena s Afrikom na ovoj </a:t>
            </a:r>
            <a:r>
              <a:rPr lang="hr-HR" sz="3200" dirty="0" err="1" smtClean="0">
                <a:latin typeface="Times New Roman" pitchFamily="18" charset="0"/>
                <a:cs typeface="Times New Roman" pitchFamily="18" charset="0"/>
              </a:rPr>
              <a:t>Googleovoj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karti?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inko\Documents\greenland-tru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8"/>
          <a:stretch/>
        </p:blipFill>
        <p:spPr bwMode="auto">
          <a:xfrm>
            <a:off x="670150" y="1628800"/>
            <a:ext cx="7803700" cy="508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36034" y="1698939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smtClean="0">
                <a:solidFill>
                  <a:srgbClr val="002060"/>
                </a:solidFill>
              </a:rPr>
              <a:t>Greenland</a:t>
            </a:r>
            <a:endParaRPr lang="hr-HR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22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0" y="31273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11-13.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O kojim princezama je riječ?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Slikovni rezultat za disney pepeljug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" name="AutoShape 4" descr="Slikovni rezultat za disney pepeljug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32" name="Picture 8" descr="Slikovni rezultat za fiona shre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8" r="19715"/>
          <a:stretch/>
        </p:blipFill>
        <p:spPr bwMode="auto">
          <a:xfrm>
            <a:off x="3347865" y="2085213"/>
            <a:ext cx="2779072" cy="4612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likovni rezultat za princeza mononok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3" r="33009" b="9008"/>
          <a:stretch/>
        </p:blipFill>
        <p:spPr bwMode="auto">
          <a:xfrm>
            <a:off x="6300192" y="2114849"/>
            <a:ext cx="2724996" cy="443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6"/>
          <p:cNvSpPr txBox="1"/>
          <p:nvPr/>
        </p:nvSpPr>
        <p:spPr>
          <a:xfrm>
            <a:off x="6126937" y="1533936"/>
            <a:ext cx="2898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13. Mononoke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3195465" y="1533936"/>
            <a:ext cx="2024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12. Fiona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6"/>
          <p:cNvSpPr txBox="1"/>
          <p:nvPr/>
        </p:nvSpPr>
        <p:spPr>
          <a:xfrm>
            <a:off x="155575" y="1533936"/>
            <a:ext cx="2544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11. Mulan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isney Mulan: The Story of the Movie in Comics by Disney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118711"/>
            <a:ext cx="3039890" cy="447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22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41048"/>
            <a:ext cx="912006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hr-HR" sz="3400" dirty="0">
                <a:latin typeface="Times New Roman" pitchFamily="18" charset="0"/>
                <a:cs typeface="Times New Roman" pitchFamily="18" charset="0"/>
              </a:rPr>
              <a:t>Slad 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koje </a:t>
            </a:r>
            <a:r>
              <a:rPr lang="hr-HR" sz="3400" dirty="0">
                <a:latin typeface="Times New Roman" pitchFamily="18" charset="0"/>
                <a:cs typeface="Times New Roman" pitchFamily="18" charset="0"/>
              </a:rPr>
              <a:t>biljke 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(min 51%) se </a:t>
            </a:r>
            <a:r>
              <a:rPr lang="hr-HR" sz="3400" dirty="0">
                <a:latin typeface="Times New Roman" pitchFamily="18" charset="0"/>
                <a:cs typeface="Times New Roman" pitchFamily="18" charset="0"/>
              </a:rPr>
              <a:t>koristi u proizvodnji viskija 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burbon? </a:t>
            </a:r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kukuruz</a:t>
            </a:r>
            <a:endParaRPr lang="hr-HR" sz="3400" b="1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. Koja savezna država SAD-a proizvodi oko 95 posto svjetskih zaliha burbona?   </a:t>
            </a:r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Kentucky</a:t>
            </a:r>
            <a:endParaRPr lang="hr-HR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4" descr="Slikovni rezultat za bourb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30" name="Picture 6" descr="Slikovni rezultat za bourb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28316"/>
            <a:ext cx="7560840" cy="395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24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188640"/>
            <a:ext cx="9144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Koliko je svjetskih prvenstava u F1 osvojio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Lewis Hamilton?</a:t>
            </a:r>
            <a:endParaRPr lang="hr-H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Hamilton drži drugu poziciju, a koji je vozač na trećem mjestu po broju osvojenih prvenstava u F1?</a:t>
            </a:r>
          </a:p>
        </p:txBody>
      </p:sp>
      <p:pic>
        <p:nvPicPr>
          <p:cNvPr id="2050" name="Picture 2" descr="Slikovni rezultat za formula 1 st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1"/>
          <a:stretch/>
        </p:blipFill>
        <p:spPr bwMode="auto">
          <a:xfrm>
            <a:off x="901173" y="2924944"/>
            <a:ext cx="7272808" cy="373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45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140096" y="188640"/>
            <a:ext cx="889248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Kako se zove središnji teren na kojem se igra finale Grand </a:t>
            </a:r>
            <a:r>
              <a:rPr lang="hr-HR" sz="3400" dirty="0" err="1" smtClean="0">
                <a:latin typeface="Times New Roman" pitchFamily="18" charset="0"/>
                <a:cs typeface="Times New Roman" pitchFamily="18" charset="0"/>
              </a:rPr>
              <a:t>Slam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turnira</a:t>
            </a:r>
            <a:r>
              <a:rPr lang="hr-HR" sz="3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400" i="1" dirty="0" err="1" smtClean="0">
                <a:latin typeface="Times New Roman" pitchFamily="18" charset="0"/>
                <a:cs typeface="Times New Roman" pitchFamily="18" charset="0"/>
              </a:rPr>
              <a:t>Australian</a:t>
            </a:r>
            <a:r>
              <a:rPr lang="hr-HR" sz="3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400" i="1" dirty="0" err="1" smtClean="0">
                <a:latin typeface="Times New Roman" pitchFamily="18" charset="0"/>
                <a:cs typeface="Times New Roman" pitchFamily="18" charset="0"/>
              </a:rPr>
              <a:t>Open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u Melbourneu? </a:t>
            </a:r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Rod Laver Arena</a:t>
            </a:r>
          </a:p>
        </p:txBody>
      </p:sp>
      <p:pic>
        <p:nvPicPr>
          <p:cNvPr id="2054" name="Picture 6" descr="Povezana slik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6"/>
          <a:stretch/>
        </p:blipFill>
        <p:spPr bwMode="auto">
          <a:xfrm>
            <a:off x="0" y="2058190"/>
            <a:ext cx="9144000" cy="479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63114"/>
            <a:ext cx="9144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Kako se zove središnji teren na kojem se </a:t>
            </a:r>
          </a:p>
          <a:p>
            <a:pPr algn="ctr"/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igra finale Grand Slam turnira </a:t>
            </a:r>
            <a:r>
              <a:rPr lang="hr-HR" sz="3400" i="1" dirty="0" smtClean="0">
                <a:latin typeface="Times New Roman" pitchFamily="18" charset="0"/>
                <a:cs typeface="Times New Roman" pitchFamily="18" charset="0"/>
              </a:rPr>
              <a:t>Roland Garros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Philippe Chatrier</a:t>
            </a:r>
            <a:endParaRPr lang="hr-HR" sz="3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Slikovni rezultat za grand slam central court philippe chatri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1"/>
          <a:stretch/>
        </p:blipFill>
        <p:spPr bwMode="auto">
          <a:xfrm>
            <a:off x="0" y="2002970"/>
            <a:ext cx="9144000" cy="485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78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-19501" y="116632"/>
            <a:ext cx="9144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Kako </a:t>
            </a:r>
            <a:r>
              <a:rPr lang="hr-HR" sz="3400" dirty="0">
                <a:latin typeface="Times New Roman" pitchFamily="18" charset="0"/>
                <a:cs typeface="Times New Roman" pitchFamily="18" charset="0"/>
              </a:rPr>
              <a:t>se zove 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teren na kojem se igra finale Grand Slam turnira </a:t>
            </a:r>
            <a:r>
              <a:rPr lang="hr-HR" sz="3400" i="1" dirty="0" smtClean="0">
                <a:latin typeface="Times New Roman" pitchFamily="18" charset="0"/>
                <a:cs typeface="Times New Roman" pitchFamily="18" charset="0"/>
              </a:rPr>
              <a:t>Wimbledon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u London</a:t>
            </a:r>
            <a:r>
              <a:rPr lang="hr-HR" sz="34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Centre Court (Središnji teren)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098" name="Picture 2" descr="Slikovni rezultat za grand slam central court wimbled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9143008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78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10522" y="260648"/>
            <a:ext cx="9144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19.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Kako se zove središnji teren na kojem se igra finale Grand Slam turnira </a:t>
            </a:r>
            <a:r>
              <a:rPr lang="hr-HR" sz="3400" i="1" dirty="0" smtClean="0">
                <a:latin typeface="Times New Roman" pitchFamily="18" charset="0"/>
                <a:cs typeface="Times New Roman" pitchFamily="18" charset="0"/>
              </a:rPr>
              <a:t>US Open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 u New Yorku?</a:t>
            </a:r>
          </a:p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Arthur Ashe Stadium</a:t>
            </a:r>
          </a:p>
        </p:txBody>
      </p:sp>
      <p:pic>
        <p:nvPicPr>
          <p:cNvPr id="5122" name="Picture 2" descr="Slikovni rezultat za grand slam central court us open arthu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7"/>
          <a:stretch/>
        </p:blipFill>
        <p:spPr bwMode="auto">
          <a:xfrm>
            <a:off x="0" y="1934870"/>
            <a:ext cx="9144000" cy="492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08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332656"/>
            <a:ext cx="91239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20.</a:t>
            </a:r>
            <a:r>
              <a:rPr lang="hr-HR" sz="3400" dirty="0" smtClean="0">
                <a:latin typeface="Times New Roman" pitchFamily="18" charset="0"/>
                <a:cs typeface="Times New Roman" pitchFamily="18" charset="0"/>
              </a:rPr>
              <a:t> Kako se zove središnji teren na kojem se igra finale ATP turnira u Umagu?</a:t>
            </a:r>
          </a:p>
          <a:p>
            <a:pPr algn="ctr"/>
            <a:r>
              <a:rPr lang="hr-HR" sz="3400" b="1" dirty="0" smtClean="0">
                <a:latin typeface="Times New Roman" pitchFamily="18" charset="0"/>
                <a:cs typeface="Times New Roman" pitchFamily="18" charset="0"/>
              </a:rPr>
              <a:t>Stadion Goran Ivanišević</a:t>
            </a:r>
          </a:p>
        </p:txBody>
      </p:sp>
      <p:pic>
        <p:nvPicPr>
          <p:cNvPr id="1028" name="Picture 4" descr="Slikovni rezultat za atp uma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" r="6327"/>
          <a:stretch/>
        </p:blipFill>
        <p:spPr bwMode="auto">
          <a:xfrm>
            <a:off x="0" y="2338947"/>
            <a:ext cx="9144000" cy="45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45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likovni rezultat za be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40365" cy="422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niOkvir 4"/>
          <p:cNvSpPr txBox="1">
            <a:spLocks noChangeArrowheads="1"/>
          </p:cNvSpPr>
          <p:nvPr/>
        </p:nvSpPr>
        <p:spPr bwMode="auto">
          <a:xfrm>
            <a:off x="0" y="5527792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r-HR" sz="5400" b="1" dirty="0" smtClean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Treći krug - Evo me doma</a:t>
            </a:r>
            <a:endParaRPr lang="hr-HR" sz="5400" b="1" dirty="0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51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3275856" y="1270501"/>
            <a:ext cx="31683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6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 Asocijacija</a:t>
            </a:r>
          </a:p>
          <a:p>
            <a:pPr algn="ctr"/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Slikovni rezultat za bitka kod salam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5" name="AutoShape 4" descr="Slikovni rezultat za bitka kod salamine"/>
          <p:cNvSpPr>
            <a:spLocks noChangeAspect="1" noChangeArrowheads="1"/>
          </p:cNvSpPr>
          <p:nvPr/>
        </p:nvSpPr>
        <p:spPr bwMode="auto">
          <a:xfrm>
            <a:off x="307975" y="39684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28" name="Picture 4" descr="Slikovni rezultat za rocky balboa philadelph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9"/>
          <a:stretch/>
        </p:blipFill>
        <p:spPr bwMode="auto">
          <a:xfrm>
            <a:off x="323001" y="3677858"/>
            <a:ext cx="4572000" cy="298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gstatic.com/tv/thumb/persons/999331/999331_v9_b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467" y="396847"/>
            <a:ext cx="2289478" cy="305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likovni rezultat za benjamin frankli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9" t="12747" r="16069" b="18462"/>
          <a:stretch/>
        </p:blipFill>
        <p:spPr bwMode="auto">
          <a:xfrm>
            <a:off x="323001" y="87531"/>
            <a:ext cx="2653047" cy="347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ruce Springsteen: Streets of Philadelphia (1994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614" y="3712194"/>
            <a:ext cx="4067944" cy="294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16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5292080" y="620688"/>
            <a:ext cx="33123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 je ministarstvo </a:t>
            </a:r>
          </a:p>
          <a:p>
            <a:pPr lvl="0" algn="ctr"/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ozvan Broj 1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iz grupe TNT tijekom ovog razgovora?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inko\Downloads\Bert 0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681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53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251520" y="814626"/>
            <a:ext cx="864096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Pod kojim imenom Srećko Puntarić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objavljuje ove karikature?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hr-HR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Slikovni rezultat za feliks karikatu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86"/>
          <a:stretch/>
        </p:blipFill>
        <p:spPr bwMode="auto">
          <a:xfrm>
            <a:off x="-17375" y="2957100"/>
            <a:ext cx="5237447" cy="390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likovni rezultat za feliks karikatu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8"/>
          <a:stretch/>
        </p:blipFill>
        <p:spPr bwMode="auto">
          <a:xfrm>
            <a:off x="5339438" y="2834603"/>
            <a:ext cx="3804562" cy="398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65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/>
          <p:cNvSpPr txBox="1"/>
          <p:nvPr/>
        </p:nvSpPr>
        <p:spPr>
          <a:xfrm>
            <a:off x="-28887" y="51986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O kojem hrvatskom gradu je riječ?</a:t>
            </a:r>
            <a:endParaRPr lang="hr-HR" sz="3200" dirty="0"/>
          </a:p>
        </p:txBody>
      </p:sp>
      <p:pic>
        <p:nvPicPr>
          <p:cNvPr id="4" name="Picture 2" descr="Slikovni rezultat za stari crteÅ¾i sisak hrvatskih gradov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" t="10604" r="6255" b="17283"/>
          <a:stretch/>
        </p:blipFill>
        <p:spPr bwMode="auto">
          <a:xfrm>
            <a:off x="1115796" y="1556792"/>
            <a:ext cx="6912410" cy="470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65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677681" y="548680"/>
            <a:ext cx="44663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kojoj državi se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nalazi najviši kip na svijetu (182 metra)?</a:t>
            </a:r>
          </a:p>
        </p:txBody>
      </p:sp>
      <p:pic>
        <p:nvPicPr>
          <p:cNvPr id="3" name="Picture 2" descr="tpor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36"/>
            <a:ext cx="4677681" cy="686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79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4716016" y="321409"/>
            <a:ext cx="40679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„Odrastao sam između četiri vjerska objekta: katoličke i pravoslavne crkve, džamije i …”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Što je Ivica Osim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naveo kao četvrti objekt?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www.nap.ba/images/slike/osim(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8"/>
          <a:stretch/>
        </p:blipFill>
        <p:spPr bwMode="auto">
          <a:xfrm>
            <a:off x="107504" y="188640"/>
            <a:ext cx="4306119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82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1619672" y="404664"/>
            <a:ext cx="554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Što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je anomalija vode? </a:t>
            </a:r>
          </a:p>
        </p:txBody>
      </p:sp>
      <p:pic>
        <p:nvPicPr>
          <p:cNvPr id="2050" name="Picture 2" descr="Slikovni rezultat za svjetski dan vo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43" y="1628800"/>
            <a:ext cx="8005593" cy="453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05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26064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7-8.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Navedi u kojim se županijama nalaze izvori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iz kojih se pune ove flaširane vode?</a:t>
            </a:r>
            <a:endParaRPr lang="hr-HR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Slikovni rezultat za studena prirodna vod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0" r="11313"/>
          <a:stretch/>
        </p:blipFill>
        <p:spPr bwMode="auto">
          <a:xfrm>
            <a:off x="179512" y="2836263"/>
            <a:ext cx="4461164" cy="386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likovni rezultat za jana voda izvor Sveta Jan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38"/>
          <a:stretch/>
        </p:blipFill>
        <p:spPr bwMode="auto">
          <a:xfrm>
            <a:off x="4932040" y="2814100"/>
            <a:ext cx="3816424" cy="391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528" y="2289030"/>
            <a:ext cx="720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7.</a:t>
            </a:r>
            <a:endParaRPr lang="hr-H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7952995" y="2203557"/>
            <a:ext cx="720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r-H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800" b="1" dirty="0">
                <a:latin typeface="Times New Roman" pitchFamily="18" charset="0"/>
                <a:cs typeface="Times New Roman" pitchFamily="18" charset="0"/>
              </a:rPr>
              <a:t>8.</a:t>
            </a:r>
          </a:p>
        </p:txBody>
      </p:sp>
    </p:spTree>
    <p:extLst>
      <p:ext uri="{BB962C8B-B14F-4D97-AF65-F5344CB8AC3E}">
        <p14:creationId xmlns:p14="http://schemas.microsoft.com/office/powerpoint/2010/main" val="296794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ic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361985"/>
              </p:ext>
            </p:extLst>
          </p:nvPr>
        </p:nvGraphicFramePr>
        <p:xfrm>
          <a:off x="323528" y="1196752"/>
          <a:ext cx="8496944" cy="4069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2304256"/>
                <a:gridCol w="2232248"/>
                <a:gridCol w="1872208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Bela</a:t>
                      </a:r>
                      <a:r>
                        <a:rPr lang="hr-HR" sz="3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IV</a:t>
                      </a:r>
                      <a:endParaRPr lang="hr-HR" sz="32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karneval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kajak</a:t>
                      </a:r>
                      <a:endParaRPr lang="hr-HR" sz="32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Dalton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Gradec</a:t>
                      </a:r>
                      <a:endParaRPr lang="hr-HR" sz="3200" b="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Copacabana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kanu</a:t>
                      </a:r>
                      <a:endParaRPr lang="hr-HR" sz="32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Wright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potres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Maracana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galija</a:t>
                      </a:r>
                      <a:endParaRPr lang="hr-HR" sz="32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Marx</a:t>
                      </a:r>
                      <a:endParaRPr lang="hr-HR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Pravokutnik 1"/>
          <p:cNvSpPr/>
          <p:nvPr/>
        </p:nvSpPr>
        <p:spPr>
          <a:xfrm>
            <a:off x="568036" y="260648"/>
            <a:ext cx="34578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Asocijacija</a:t>
            </a:r>
            <a:endParaRPr lang="hr-HR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0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260648"/>
            <a:ext cx="9143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drvo koje se nalazi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središtu zastave Libanona?</a:t>
            </a:r>
            <a:endParaRPr lang="hr-HR" sz="3200" dirty="0"/>
          </a:p>
        </p:txBody>
      </p:sp>
      <p:pic>
        <p:nvPicPr>
          <p:cNvPr id="6146" name="Picture 2" descr="Slikovni rezultat za ceda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2" b="6266"/>
          <a:stretch/>
        </p:blipFill>
        <p:spPr bwMode="auto">
          <a:xfrm>
            <a:off x="611560" y="1772816"/>
            <a:ext cx="7776864" cy="482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77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>
          <a:xfrm>
            <a:off x="34899" y="230783"/>
            <a:ext cx="9036496" cy="147002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5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Daj deset gradovima </a:t>
            </a:r>
          </a:p>
          <a:p>
            <a:r>
              <a:rPr lang="hr-HR" sz="5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hr-HR" sz="5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oji počinju na isto slovo</a:t>
            </a:r>
            <a:endParaRPr lang="hr-HR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Slikovni rezultat za abece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0" y="1988840"/>
            <a:ext cx="793548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56176" y="4077072"/>
            <a:ext cx="810941" cy="8493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/>
          <p:cNvSpPr/>
          <p:nvPr/>
        </p:nvSpPr>
        <p:spPr>
          <a:xfrm>
            <a:off x="6270469" y="4076902"/>
            <a:ext cx="7261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hr-HR" sz="5400" dirty="0"/>
          </a:p>
        </p:txBody>
      </p:sp>
    </p:spTree>
    <p:extLst>
      <p:ext uri="{BB962C8B-B14F-4D97-AF65-F5344CB8AC3E}">
        <p14:creationId xmlns:p14="http://schemas.microsoft.com/office/powerpoint/2010/main" val="381066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191046" y="476672"/>
            <a:ext cx="87734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zvao grad koji je prije Tebe skoro tisuću godina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bio središte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starog Egipta?</a:t>
            </a:r>
          </a:p>
        </p:txBody>
      </p:sp>
      <p:pic>
        <p:nvPicPr>
          <p:cNvPr id="4100" name="Picture 4" descr="Legendary White Walls of Memph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68" y="2132855"/>
            <a:ext cx="7992888" cy="426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81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464033" y="731943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U kojem gradu živi strip junak </a:t>
            </a:r>
            <a:r>
              <a:rPr lang="hr-HR" sz="3200" dirty="0" err="1" smtClean="0">
                <a:latin typeface="Times New Roman" pitchFamily="18" charset="0"/>
                <a:cs typeface="Times New Roman" pitchFamily="18" charset="0"/>
              </a:rPr>
              <a:t>Mister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No?</a:t>
            </a:r>
            <a:endParaRPr lang="hr-HR" sz="3200" dirty="0"/>
          </a:p>
        </p:txBody>
      </p:sp>
      <p:pic>
        <p:nvPicPr>
          <p:cNvPr id="3076" name="Picture 4" descr="Slikovni rezultat za mister 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1772816"/>
            <a:ext cx="7128792" cy="453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46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0" y="767827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Kako se zove glavni grad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države koja je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dobila ime po kralju Filipu II?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Slikovni rezultat za Man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87" y="2276872"/>
            <a:ext cx="8034929" cy="431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8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0" y="158343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„riječni grad” je tijekom 20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st. bio središte </a:t>
            </a:r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svjetske proizvodnje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pamuka, a poznat je i po stoljetnom karnevalu pamuka?</a:t>
            </a:r>
          </a:p>
        </p:txBody>
      </p:sp>
      <p:pic>
        <p:nvPicPr>
          <p:cNvPr id="1026" name="Picture 2" descr="Slikovni rezultat za memphis cotton carniv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0" r="4011" b="7515"/>
          <a:stretch/>
        </p:blipFill>
        <p:spPr bwMode="auto">
          <a:xfrm>
            <a:off x="1043608" y="1930462"/>
            <a:ext cx="6984776" cy="492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85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ic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431226"/>
              </p:ext>
            </p:extLst>
          </p:nvPr>
        </p:nvGraphicFramePr>
        <p:xfrm>
          <a:off x="323528" y="1412776"/>
          <a:ext cx="8352928" cy="3703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2208"/>
                <a:gridCol w="2304256"/>
                <a:gridCol w="2304256"/>
                <a:gridCol w="1872208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Queen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Gaudi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ljetne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Trnina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Zanzibar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Messi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zimske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Callas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planet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Katalonija</a:t>
                      </a:r>
                      <a:endParaRPr lang="hr-HR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Coubertin</a:t>
                      </a:r>
                      <a:endParaRPr lang="hr-HR" sz="3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r-HR" sz="3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Kunc</a:t>
                      </a:r>
                      <a:endParaRPr lang="hr-HR" sz="3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hr-HR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Pravokutnik 1"/>
          <p:cNvSpPr/>
          <p:nvPr/>
        </p:nvSpPr>
        <p:spPr>
          <a:xfrm>
            <a:off x="323528" y="332656"/>
            <a:ext cx="2420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Asocijacija</a:t>
            </a:r>
          </a:p>
        </p:txBody>
      </p:sp>
    </p:spTree>
    <p:extLst>
      <p:ext uri="{BB962C8B-B14F-4D97-AF65-F5344CB8AC3E}">
        <p14:creationId xmlns:p14="http://schemas.microsoft.com/office/powerpoint/2010/main" val="244332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utnik 4"/>
          <p:cNvSpPr/>
          <p:nvPr/>
        </p:nvSpPr>
        <p:spPr>
          <a:xfrm>
            <a:off x="5019745" y="549198"/>
            <a:ext cx="40433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kojem je gradu Diego Velázquez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naslikao ovo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remek-djelo?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Slikovni rezultat za las meni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4899925" cy="564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97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0" y="460051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je grad, nakon Pariza, drugi po broju stanovnika koji govore francuskim jezikom?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Slikovni rezultat za Montre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04" y="2132856"/>
            <a:ext cx="8386392" cy="384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33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0" y="554383"/>
            <a:ext cx="9066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U kojem je gradu ubijen Martin </a:t>
            </a:r>
            <a:r>
              <a:rPr lang="hr-HR" sz="3200" dirty="0" err="1" smtClean="0">
                <a:latin typeface="Times New Roman" pitchFamily="18" charset="0"/>
                <a:cs typeface="Times New Roman" pitchFamily="18" charset="0"/>
              </a:rPr>
              <a:t>Luther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King?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Slikovni rezultat za martin luther king i have a dre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296672" cy="466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78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5000667" y="765651"/>
            <a:ext cx="41048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Koji je afrički glavni grad mjesto radnje filma </a:t>
            </a:r>
            <a:r>
              <a:rPr lang="hr-HR" sz="3200" dirty="0" err="1" smtClean="0">
                <a:latin typeface="Times New Roman" pitchFamily="18" charset="0"/>
                <a:cs typeface="Times New Roman" pitchFamily="18" charset="0"/>
              </a:rPr>
              <a:t>Ridleya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Scotta </a:t>
            </a:r>
            <a:r>
              <a:rPr lang="hr-HR" sz="3200" i="1" dirty="0" smtClean="0">
                <a:latin typeface="Times New Roman" pitchFamily="18" charset="0"/>
                <a:cs typeface="Times New Roman" pitchFamily="18" charset="0"/>
              </a:rPr>
              <a:t>Pad crnog jastreba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Slikovni rezultat za pad crnog jastre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481"/>
            <a:ext cx="457765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40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utnik 5"/>
          <p:cNvSpPr/>
          <p:nvPr/>
        </p:nvSpPr>
        <p:spPr>
          <a:xfrm>
            <a:off x="0" y="365983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19.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S utrkom u kojem gradu je unazad osam </a:t>
            </a:r>
          </a:p>
          <a:p>
            <a:pPr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godina započinjalo natjecanje u Formuli 1?</a:t>
            </a:r>
            <a:endParaRPr lang="hr-HR" sz="3200" dirty="0"/>
          </a:p>
        </p:txBody>
      </p:sp>
      <p:pic>
        <p:nvPicPr>
          <p:cNvPr id="9218" name="Picture 2" descr="Slikovni rezultat za melbourne formula 1 tra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4" t="12529" r="17599" b="13772"/>
          <a:stretch/>
        </p:blipFill>
        <p:spPr bwMode="auto">
          <a:xfrm>
            <a:off x="352840" y="1830728"/>
            <a:ext cx="8395624" cy="4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22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5868144" y="460051"/>
            <a:ext cx="29523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20.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U kojem se gradu nalazi grob Elvisa Presleya?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Slikovni rezultat za memphis cotton carniv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6" r="14170" b="2538"/>
          <a:stretch/>
        </p:blipFill>
        <p:spPr bwMode="auto">
          <a:xfrm>
            <a:off x="179512" y="188640"/>
            <a:ext cx="5382480" cy="565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98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likovni rezultat za be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40365" cy="422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niOkvir 4"/>
          <p:cNvSpPr txBox="1">
            <a:spLocks noChangeArrowheads="1"/>
          </p:cNvSpPr>
          <p:nvPr/>
        </p:nvSpPr>
        <p:spPr bwMode="auto">
          <a:xfrm>
            <a:off x="0" y="5527792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r-HR" sz="5400" b="1" dirty="0" smtClean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Treći krug odgovori</a:t>
            </a:r>
            <a:endParaRPr lang="hr-HR" sz="5400" b="1" dirty="0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83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3289121" y="1133681"/>
            <a:ext cx="31683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 Asocijacija</a:t>
            </a:r>
          </a:p>
          <a:p>
            <a:pPr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Philadelphia</a:t>
            </a:r>
          </a:p>
          <a:p>
            <a:pPr algn="ctr"/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Slikovni rezultat za bitka kod salam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5" name="AutoShape 4" descr="Slikovni rezultat za bitka kod salamine"/>
          <p:cNvSpPr>
            <a:spLocks noChangeAspect="1" noChangeArrowheads="1"/>
          </p:cNvSpPr>
          <p:nvPr/>
        </p:nvSpPr>
        <p:spPr bwMode="auto">
          <a:xfrm>
            <a:off x="307975" y="39684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28" name="Picture 4" descr="Slikovni rezultat za rocky balboa philadelph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9"/>
          <a:stretch/>
        </p:blipFill>
        <p:spPr bwMode="auto">
          <a:xfrm>
            <a:off x="323001" y="3677858"/>
            <a:ext cx="4572000" cy="298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gstatic.com/tv/thumb/persons/999331/999331_v9_b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467" y="396847"/>
            <a:ext cx="2289478" cy="305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likovni rezultat za benjamin frankli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9" t="12747" r="16069" b="18462"/>
          <a:stretch/>
        </p:blipFill>
        <p:spPr bwMode="auto">
          <a:xfrm>
            <a:off x="323001" y="87531"/>
            <a:ext cx="2653047" cy="347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ruce Springsteen: Streets of Philadelphia (1994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614" y="3712194"/>
            <a:ext cx="4067944" cy="294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56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5292080" y="620688"/>
            <a:ext cx="36724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U koje je ministarstvo </a:t>
            </a:r>
          </a:p>
          <a:p>
            <a:pPr lvl="0" algn="ctr"/>
            <a:r>
              <a:rPr lang="hr-HR" sz="32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ozvan Broj 1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iz grupe TNT tijekom ovog razgovora?</a:t>
            </a:r>
          </a:p>
          <a:p>
            <a:pPr lvl="0" algn="ctr"/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Ministarstvo za istraživanje ruda i gubljenje vremena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inko\Downloads\Bert 0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681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0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283635" y="404664"/>
            <a:ext cx="864096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Pod kojim imenom Srećko Puntarić </a:t>
            </a:r>
          </a:p>
          <a:p>
            <a:pPr lvl="0" algn="ctr"/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objavljuje ove karikature?</a:t>
            </a:r>
          </a:p>
          <a:p>
            <a:pPr lvl="0" algn="ctr"/>
            <a:endParaRPr lang="hr-HR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Felix</a:t>
            </a:r>
            <a:endParaRPr lang="hr-HR" sz="32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hr-HR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Slikovni rezultat za feliks karikatu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86"/>
          <a:stretch/>
        </p:blipFill>
        <p:spPr bwMode="auto">
          <a:xfrm>
            <a:off x="-17375" y="2957100"/>
            <a:ext cx="5237447" cy="390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likovni rezultat za feliks karikatu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8"/>
          <a:stretch/>
        </p:blipFill>
        <p:spPr bwMode="auto">
          <a:xfrm>
            <a:off x="5339438" y="2834603"/>
            <a:ext cx="3804562" cy="398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68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4315</TotalTime>
  <Words>2237</Words>
  <Application>Microsoft Office PowerPoint</Application>
  <PresentationFormat>Prikaz na zaslonu (4:3)</PresentationFormat>
  <Paragraphs>397</Paragraphs>
  <Slides>117</Slides>
  <Notes>23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117</vt:i4>
      </vt:variant>
    </vt:vector>
  </HeadingPairs>
  <TitlesOfParts>
    <vt:vector size="118" baseType="lpstr">
      <vt:lpstr>Office tema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19-20. Koja dva gradska okruga  povezuje ovaj most?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19-20. Koja dva gradska okruga povezuje ovaj most? Brooklyn i Manhattan</vt:lpstr>
      <vt:lpstr>  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  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Company>Hrvatski institut za povijest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nnn</dc:title>
  <dc:creator>Dinko Župan</dc:creator>
  <cp:lastModifiedBy>Vladimir Vazdar</cp:lastModifiedBy>
  <cp:revision>278</cp:revision>
  <dcterms:created xsi:type="dcterms:W3CDTF">2013-12-09T17:53:38Z</dcterms:created>
  <dcterms:modified xsi:type="dcterms:W3CDTF">2020-05-07T13:52:16Z</dcterms:modified>
</cp:coreProperties>
</file>